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84" r:id="rId4"/>
    <p:sldId id="354" r:id="rId5"/>
    <p:sldId id="324" r:id="rId6"/>
    <p:sldId id="334" r:id="rId7"/>
    <p:sldId id="335" r:id="rId8"/>
    <p:sldId id="336" r:id="rId9"/>
    <p:sldId id="344" r:id="rId10"/>
    <p:sldId id="368" r:id="rId11"/>
    <p:sldId id="346" r:id="rId12"/>
    <p:sldId id="369" r:id="rId13"/>
    <p:sldId id="370" r:id="rId14"/>
    <p:sldId id="372" r:id="rId15"/>
    <p:sldId id="374" r:id="rId16"/>
    <p:sldId id="338" r:id="rId17"/>
    <p:sldId id="360" r:id="rId18"/>
    <p:sldId id="367" r:id="rId19"/>
    <p:sldId id="365" r:id="rId20"/>
    <p:sldId id="375" r:id="rId21"/>
    <p:sldId id="342" r:id="rId22"/>
    <p:sldId id="340" r:id="rId23"/>
    <p:sldId id="341" r:id="rId24"/>
    <p:sldId id="343" r:id="rId25"/>
    <p:sldId id="376"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4506" autoAdjust="0"/>
  </p:normalViewPr>
  <p:slideViewPr>
    <p:cSldViewPr snapToGrid="0">
      <p:cViewPr varScale="1">
        <p:scale>
          <a:sx n="26" d="100"/>
          <a:sy n="26" d="100"/>
        </p:scale>
        <p:origin x="13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1F6C5-99CE-4A82-BA96-051B935E9FE8}" type="doc">
      <dgm:prSet loTypeId="urn:microsoft.com/office/officeart/2005/8/layout/hList7#1" loCatId="relationship" qsTypeId="urn:microsoft.com/office/officeart/2005/8/quickstyle/simple1" qsCatId="simple" csTypeId="urn:microsoft.com/office/officeart/2005/8/colors/accent1_2" csCatId="accent1" phldr="1"/>
      <dgm:spPr/>
    </dgm:pt>
    <dgm:pt modelId="{47319D2F-F521-4F0F-A9A2-9D00D7FFF9CF}">
      <dgm:prSet phldrT="[Text]" custT="1"/>
      <dgm:spPr/>
      <dgm:t>
        <a:bodyPr/>
        <a:lstStyle/>
        <a:p>
          <a:r>
            <a:rPr lang="en-US" sz="1400" dirty="0"/>
            <a:t>Begins to have negative consequences </a:t>
          </a:r>
          <a:r>
            <a:rPr lang="en-US" sz="1400" dirty="0" err="1"/>
            <a:t>e.g</a:t>
          </a:r>
          <a:r>
            <a:rPr lang="en-US" sz="1400" dirty="0"/>
            <a:t> impaired driving</a:t>
          </a:r>
        </a:p>
      </dgm:t>
    </dgm:pt>
    <dgm:pt modelId="{F77B1D96-28F7-4024-A1E4-4FC8D39FC92C}" type="parTrans" cxnId="{6E6EF844-1216-485D-BD94-96C4DBB6CA5F}">
      <dgm:prSet/>
      <dgm:spPr/>
      <dgm:t>
        <a:bodyPr/>
        <a:lstStyle/>
        <a:p>
          <a:endParaRPr lang="en-US"/>
        </a:p>
      </dgm:t>
    </dgm:pt>
    <dgm:pt modelId="{7680D58A-8B03-486E-9F9A-3395A430601A}" type="sibTrans" cxnId="{6E6EF844-1216-485D-BD94-96C4DBB6CA5F}">
      <dgm:prSet/>
      <dgm:spPr/>
      <dgm:t>
        <a:bodyPr/>
        <a:lstStyle/>
        <a:p>
          <a:endParaRPr lang="en-US"/>
        </a:p>
      </dgm:t>
    </dgm:pt>
    <dgm:pt modelId="{717D3044-C12D-49E6-948A-9B065853E6EF}">
      <dgm:prSet phldrT="[Text]"/>
      <dgm:spPr/>
      <dgm:t>
        <a:bodyPr/>
        <a:lstStyle/>
        <a:p>
          <a:r>
            <a:rPr lang="en-US" dirty="0"/>
            <a:t>What else to do to feel good, better, do better, satisfy curiosity and social pressure</a:t>
          </a:r>
        </a:p>
      </dgm:t>
    </dgm:pt>
    <dgm:pt modelId="{64E1A352-210B-45FE-92BD-F5354CDA5A24}" type="parTrans" cxnId="{08663340-7A8D-4137-A482-AD2E0ECA0DF1}">
      <dgm:prSet/>
      <dgm:spPr/>
      <dgm:t>
        <a:bodyPr/>
        <a:lstStyle/>
        <a:p>
          <a:endParaRPr lang="en-US"/>
        </a:p>
      </dgm:t>
    </dgm:pt>
    <dgm:pt modelId="{FA9492D6-B514-4882-860C-05723ED453F8}" type="sibTrans" cxnId="{08663340-7A8D-4137-A482-AD2E0ECA0DF1}">
      <dgm:prSet/>
      <dgm:spPr/>
      <dgm:t>
        <a:bodyPr/>
        <a:lstStyle/>
        <a:p>
          <a:endParaRPr lang="en-US"/>
        </a:p>
      </dgm:t>
    </dgm:pt>
    <dgm:pt modelId="{FCC247B4-A92D-496A-B58C-033A3BBA6A22}">
      <dgm:prSet phldrT="[Text]" custT="1"/>
      <dgm:spPr/>
      <dgm:t>
        <a:bodyPr/>
        <a:lstStyle/>
        <a:p>
          <a:r>
            <a:rPr lang="en-US" sz="1400" dirty="0"/>
            <a:t>Compulsive drinking despite negative consequences</a:t>
          </a:r>
        </a:p>
      </dgm:t>
    </dgm:pt>
    <dgm:pt modelId="{B900C17B-A240-4A61-BFE7-6629EAD5F88E}" type="parTrans" cxnId="{83BCF8F2-D253-40B5-8DE6-E942F7CB2742}">
      <dgm:prSet/>
      <dgm:spPr/>
      <dgm:t>
        <a:bodyPr/>
        <a:lstStyle/>
        <a:p>
          <a:endParaRPr lang="en-US"/>
        </a:p>
      </dgm:t>
    </dgm:pt>
    <dgm:pt modelId="{CB088E05-7350-4D13-8384-C1E6FE602063}" type="sibTrans" cxnId="{83BCF8F2-D253-40B5-8DE6-E942F7CB2742}">
      <dgm:prSet/>
      <dgm:spPr/>
      <dgm:t>
        <a:bodyPr/>
        <a:lstStyle/>
        <a:p>
          <a:endParaRPr lang="en-US"/>
        </a:p>
      </dgm:t>
    </dgm:pt>
    <dgm:pt modelId="{D2C1AFC9-4014-4B5A-9D37-733ADB44F044}">
      <dgm:prSet phldrT="[Text]" custT="1"/>
      <dgm:spPr/>
      <dgm:t>
        <a:bodyPr/>
        <a:lstStyle/>
        <a:p>
          <a:r>
            <a:rPr lang="en-US" sz="1400" dirty="0"/>
            <a:t>Young people trying out, because friends are doing it Does not last long, not often , depends on availability, location, group of friends, family bonding</a:t>
          </a:r>
        </a:p>
      </dgm:t>
    </dgm:pt>
    <dgm:pt modelId="{A5996A3C-3263-42A6-BD70-9BFC9016462C}" type="sibTrans" cxnId="{49B51912-231C-4A42-ABB9-2798E0D4C406}">
      <dgm:prSet/>
      <dgm:spPr/>
      <dgm:t>
        <a:bodyPr/>
        <a:lstStyle/>
        <a:p>
          <a:endParaRPr lang="en-US"/>
        </a:p>
      </dgm:t>
    </dgm:pt>
    <dgm:pt modelId="{41D13B01-B628-48AE-B898-08D67A05BFC2}" type="parTrans" cxnId="{49B51912-231C-4A42-ABB9-2798E0D4C406}">
      <dgm:prSet/>
      <dgm:spPr/>
      <dgm:t>
        <a:bodyPr/>
        <a:lstStyle/>
        <a:p>
          <a:endParaRPr lang="en-US"/>
        </a:p>
      </dgm:t>
    </dgm:pt>
    <dgm:pt modelId="{611DBC93-CD3C-4926-9F19-919268B39BEC}">
      <dgm:prSet phldrT="[Text]" custT="1"/>
      <dgm:spPr/>
      <dgm:t>
        <a:bodyPr/>
        <a:lstStyle/>
        <a:p>
          <a:r>
            <a:rPr lang="en-US" sz="1400" dirty="0"/>
            <a:t>Recreational/Casual/Negligible  health or social consequences</a:t>
          </a:r>
        </a:p>
      </dgm:t>
    </dgm:pt>
    <dgm:pt modelId="{C6C311DC-632E-408D-A707-BC593E3D53CA}" type="sibTrans" cxnId="{E9569AA8-2ED9-46E3-A4FB-79748F5C13D4}">
      <dgm:prSet/>
      <dgm:spPr/>
      <dgm:t>
        <a:bodyPr/>
        <a:lstStyle/>
        <a:p>
          <a:endParaRPr lang="en-US"/>
        </a:p>
      </dgm:t>
    </dgm:pt>
    <dgm:pt modelId="{B2A28A1F-BA36-492B-A67E-616F8B7B3C6A}" type="parTrans" cxnId="{E9569AA8-2ED9-46E3-A4FB-79748F5C13D4}">
      <dgm:prSet/>
      <dgm:spPr/>
      <dgm:t>
        <a:bodyPr/>
        <a:lstStyle/>
        <a:p>
          <a:endParaRPr lang="en-US"/>
        </a:p>
      </dgm:t>
    </dgm:pt>
    <dgm:pt modelId="{E7DF48BF-EE59-4A05-958A-72676A62F39F}" type="pres">
      <dgm:prSet presAssocID="{E201F6C5-99CE-4A82-BA96-051B935E9FE8}" presName="Name0" presStyleCnt="0">
        <dgm:presLayoutVars>
          <dgm:dir/>
          <dgm:resizeHandles val="exact"/>
        </dgm:presLayoutVars>
      </dgm:prSet>
      <dgm:spPr/>
    </dgm:pt>
    <dgm:pt modelId="{3E3AA2BC-9320-4DCF-9351-9D4B3F8A7838}" type="pres">
      <dgm:prSet presAssocID="{E201F6C5-99CE-4A82-BA96-051B935E9FE8}" presName="fgShape" presStyleLbl="fgShp" presStyleIdx="0" presStyleCnt="1" custScaleX="108696" custScaleY="100717" custLinFactNeighborX="-1033" custLinFactNeighborY="-12782"/>
      <dgm:spPr/>
    </dgm:pt>
    <dgm:pt modelId="{98F22D2C-C2FF-4025-8B8B-C9494882BB06}" type="pres">
      <dgm:prSet presAssocID="{E201F6C5-99CE-4A82-BA96-051B935E9FE8}" presName="linComp" presStyleCnt="0"/>
      <dgm:spPr/>
    </dgm:pt>
    <dgm:pt modelId="{7FCA910E-8DCB-4305-8222-68327A5E44BE}" type="pres">
      <dgm:prSet presAssocID="{717D3044-C12D-49E6-948A-9B065853E6EF}" presName="compNode" presStyleCnt="0"/>
      <dgm:spPr/>
    </dgm:pt>
    <dgm:pt modelId="{30B91AC6-CD60-4DE8-9724-544002EEA9AC}" type="pres">
      <dgm:prSet presAssocID="{717D3044-C12D-49E6-948A-9B065853E6EF}" presName="bkgdShape" presStyleLbl="node1" presStyleIdx="0" presStyleCnt="5"/>
      <dgm:spPr/>
    </dgm:pt>
    <dgm:pt modelId="{98EA9876-14D5-433D-BB7D-F1F88DD4D85F}" type="pres">
      <dgm:prSet presAssocID="{717D3044-C12D-49E6-948A-9B065853E6EF}" presName="nodeTx" presStyleLbl="node1" presStyleIdx="0" presStyleCnt="5">
        <dgm:presLayoutVars>
          <dgm:bulletEnabled val="1"/>
        </dgm:presLayoutVars>
      </dgm:prSet>
      <dgm:spPr/>
    </dgm:pt>
    <dgm:pt modelId="{09FF007C-B9CF-4C9D-A68E-6C616654B120}" type="pres">
      <dgm:prSet presAssocID="{717D3044-C12D-49E6-948A-9B065853E6EF}" presName="invisiNode" presStyleLbl="node1" presStyleIdx="0" presStyleCnt="5"/>
      <dgm:spPr/>
    </dgm:pt>
    <dgm:pt modelId="{6AF112E3-5463-43F8-AF1E-53C2627CD6B3}" type="pres">
      <dgm:prSet presAssocID="{717D3044-C12D-49E6-948A-9B065853E6EF}" presName="imagNode" presStyleLbl="fgImgPlace1" presStyleIdx="0" presStyleCnt="5"/>
      <dgm:spPr>
        <a:blipFill rotWithShape="1">
          <a:blip xmlns:r="http://schemas.openxmlformats.org/officeDocument/2006/relationships" r:embed="rId1"/>
          <a:stretch>
            <a:fillRect/>
          </a:stretch>
        </a:blipFill>
      </dgm:spPr>
    </dgm:pt>
    <dgm:pt modelId="{3C23164E-CB7F-427F-BB8B-011D860FA6BC}" type="pres">
      <dgm:prSet presAssocID="{FA9492D6-B514-4882-860C-05723ED453F8}" presName="sibTrans" presStyleLbl="sibTrans2D1" presStyleIdx="0" presStyleCnt="0"/>
      <dgm:spPr/>
    </dgm:pt>
    <dgm:pt modelId="{425B0B22-18DC-48C7-9E13-CD184ED0C79D}" type="pres">
      <dgm:prSet presAssocID="{D2C1AFC9-4014-4B5A-9D37-733ADB44F044}" presName="compNode" presStyleCnt="0"/>
      <dgm:spPr/>
    </dgm:pt>
    <dgm:pt modelId="{949A79C6-9421-44D5-A6A6-E78727C0962B}" type="pres">
      <dgm:prSet presAssocID="{D2C1AFC9-4014-4B5A-9D37-733ADB44F044}" presName="bkgdShape" presStyleLbl="node1" presStyleIdx="1" presStyleCnt="5"/>
      <dgm:spPr/>
    </dgm:pt>
    <dgm:pt modelId="{3941A1C0-DAD9-4FCF-8B84-254A91004800}" type="pres">
      <dgm:prSet presAssocID="{D2C1AFC9-4014-4B5A-9D37-733ADB44F044}" presName="nodeTx" presStyleLbl="node1" presStyleIdx="1" presStyleCnt="5">
        <dgm:presLayoutVars>
          <dgm:bulletEnabled val="1"/>
        </dgm:presLayoutVars>
      </dgm:prSet>
      <dgm:spPr/>
    </dgm:pt>
    <dgm:pt modelId="{3239DF24-F66C-4839-B028-9D817C23DB44}" type="pres">
      <dgm:prSet presAssocID="{D2C1AFC9-4014-4B5A-9D37-733ADB44F044}" presName="invisiNode" presStyleLbl="node1" presStyleIdx="1" presStyleCnt="5"/>
      <dgm:spPr/>
    </dgm:pt>
    <dgm:pt modelId="{E20BC41A-803D-4D71-84C5-E4660AAE0154}" type="pres">
      <dgm:prSet presAssocID="{D2C1AFC9-4014-4B5A-9D37-733ADB44F044}" presName="imagNode" presStyleLbl="fgImgPlace1" presStyleIdx="1" presStyleCnt="5"/>
      <dgm:spPr/>
    </dgm:pt>
    <dgm:pt modelId="{74D7F73B-2A12-4FD6-AB4B-472154DB9551}" type="pres">
      <dgm:prSet presAssocID="{A5996A3C-3263-42A6-BD70-9BFC9016462C}" presName="sibTrans" presStyleLbl="sibTrans2D1" presStyleIdx="0" presStyleCnt="0"/>
      <dgm:spPr/>
    </dgm:pt>
    <dgm:pt modelId="{6D2DFE89-4392-4FFD-BF96-7B3E8A14C002}" type="pres">
      <dgm:prSet presAssocID="{611DBC93-CD3C-4926-9F19-919268B39BEC}" presName="compNode" presStyleCnt="0"/>
      <dgm:spPr/>
    </dgm:pt>
    <dgm:pt modelId="{D384CABC-0137-4D84-A7B8-6DA4704B50BA}" type="pres">
      <dgm:prSet presAssocID="{611DBC93-CD3C-4926-9F19-919268B39BEC}" presName="bkgdShape" presStyleLbl="node1" presStyleIdx="2" presStyleCnt="5"/>
      <dgm:spPr/>
    </dgm:pt>
    <dgm:pt modelId="{82079BC8-6D0B-4B75-8CEA-F21159403EAA}" type="pres">
      <dgm:prSet presAssocID="{611DBC93-CD3C-4926-9F19-919268B39BEC}" presName="nodeTx" presStyleLbl="node1" presStyleIdx="2" presStyleCnt="5">
        <dgm:presLayoutVars>
          <dgm:bulletEnabled val="1"/>
        </dgm:presLayoutVars>
      </dgm:prSet>
      <dgm:spPr/>
    </dgm:pt>
    <dgm:pt modelId="{FF1E3F7A-9258-4A07-97BB-71C4E9B65139}" type="pres">
      <dgm:prSet presAssocID="{611DBC93-CD3C-4926-9F19-919268B39BEC}" presName="invisiNode" presStyleLbl="node1" presStyleIdx="2" presStyleCnt="5"/>
      <dgm:spPr/>
    </dgm:pt>
    <dgm:pt modelId="{0B086A88-D3E4-471A-9952-66F26A43CF99}" type="pres">
      <dgm:prSet presAssocID="{611DBC93-CD3C-4926-9F19-919268B39BEC}" presName="imagNode" presStyleLbl="fgImgPlace1" presStyleIdx="2" presStyleCnt="5"/>
      <dgm:spPr/>
    </dgm:pt>
    <dgm:pt modelId="{FCEF7D87-BFAC-4843-8482-1C16B1400D9D}" type="pres">
      <dgm:prSet presAssocID="{C6C311DC-632E-408D-A707-BC593E3D53CA}" presName="sibTrans" presStyleLbl="sibTrans2D1" presStyleIdx="0" presStyleCnt="0"/>
      <dgm:spPr/>
    </dgm:pt>
    <dgm:pt modelId="{46F6249C-D676-4121-8DAF-3F08FB34F948}" type="pres">
      <dgm:prSet presAssocID="{47319D2F-F521-4F0F-A9A2-9D00D7FFF9CF}" presName="compNode" presStyleCnt="0"/>
      <dgm:spPr/>
    </dgm:pt>
    <dgm:pt modelId="{30142C00-B7E5-4F5F-A96F-23DAAF1337D2}" type="pres">
      <dgm:prSet presAssocID="{47319D2F-F521-4F0F-A9A2-9D00D7FFF9CF}" presName="bkgdShape" presStyleLbl="node1" presStyleIdx="3" presStyleCnt="5"/>
      <dgm:spPr/>
    </dgm:pt>
    <dgm:pt modelId="{BB5ACDF7-B00D-4931-8B68-787DAB954065}" type="pres">
      <dgm:prSet presAssocID="{47319D2F-F521-4F0F-A9A2-9D00D7FFF9CF}" presName="nodeTx" presStyleLbl="node1" presStyleIdx="3" presStyleCnt="5">
        <dgm:presLayoutVars>
          <dgm:bulletEnabled val="1"/>
        </dgm:presLayoutVars>
      </dgm:prSet>
      <dgm:spPr/>
    </dgm:pt>
    <dgm:pt modelId="{85321679-82E9-40A0-A071-B3E3EC4044CD}" type="pres">
      <dgm:prSet presAssocID="{47319D2F-F521-4F0F-A9A2-9D00D7FFF9CF}" presName="invisiNode" presStyleLbl="node1" presStyleIdx="3" presStyleCnt="5"/>
      <dgm:spPr/>
    </dgm:pt>
    <dgm:pt modelId="{A143B0F0-D51B-49A2-8AD5-F29318F189B4}" type="pres">
      <dgm:prSet presAssocID="{47319D2F-F521-4F0F-A9A2-9D00D7FFF9CF}" presName="imagNode" presStyleLbl="fgImgPlace1" presStyleIdx="3" presStyleCnt="5"/>
      <dgm:spPr/>
    </dgm:pt>
    <dgm:pt modelId="{555FA5B4-C5D1-46D3-90D0-91EC30713906}" type="pres">
      <dgm:prSet presAssocID="{7680D58A-8B03-486E-9F9A-3395A430601A}" presName="sibTrans" presStyleLbl="sibTrans2D1" presStyleIdx="0" presStyleCnt="0"/>
      <dgm:spPr/>
    </dgm:pt>
    <dgm:pt modelId="{1EF4B3A0-87F2-49B8-AA4E-0DD99A6155FC}" type="pres">
      <dgm:prSet presAssocID="{FCC247B4-A92D-496A-B58C-033A3BBA6A22}" presName="compNode" presStyleCnt="0"/>
      <dgm:spPr/>
    </dgm:pt>
    <dgm:pt modelId="{AF5296ED-5DCC-4C34-8445-196D3ED85362}" type="pres">
      <dgm:prSet presAssocID="{FCC247B4-A92D-496A-B58C-033A3BBA6A22}" presName="bkgdShape" presStyleLbl="node1" presStyleIdx="4" presStyleCnt="5" custLinFactNeighborX="-4187" custLinFactNeighborY="-4483"/>
      <dgm:spPr/>
    </dgm:pt>
    <dgm:pt modelId="{E10C2CCB-F707-4DA5-9832-C734EADBADFC}" type="pres">
      <dgm:prSet presAssocID="{FCC247B4-A92D-496A-B58C-033A3BBA6A22}" presName="nodeTx" presStyleLbl="node1" presStyleIdx="4" presStyleCnt="5">
        <dgm:presLayoutVars>
          <dgm:bulletEnabled val="1"/>
        </dgm:presLayoutVars>
      </dgm:prSet>
      <dgm:spPr/>
    </dgm:pt>
    <dgm:pt modelId="{AA567DF0-8893-471D-9FBF-531C13F10F2A}" type="pres">
      <dgm:prSet presAssocID="{FCC247B4-A92D-496A-B58C-033A3BBA6A22}" presName="invisiNode" presStyleLbl="node1" presStyleIdx="4" presStyleCnt="5"/>
      <dgm:spPr/>
    </dgm:pt>
    <dgm:pt modelId="{F047BBEA-BD07-4F93-9F2D-FD7E9F542C49}" type="pres">
      <dgm:prSet presAssocID="{FCC247B4-A92D-496A-B58C-033A3BBA6A22}" presName="imagNode" presStyleLbl="fgImgPlace1" presStyleIdx="4" presStyleCnt="5"/>
      <dgm:spPr/>
    </dgm:pt>
  </dgm:ptLst>
  <dgm:cxnLst>
    <dgm:cxn modelId="{4687B602-B222-40F1-8C66-DFD78E3EAAAD}" type="presOf" srcId="{611DBC93-CD3C-4926-9F19-919268B39BEC}" destId="{82079BC8-6D0B-4B75-8CEA-F21159403EAA}" srcOrd="1" destOrd="0" presId="urn:microsoft.com/office/officeart/2005/8/layout/hList7#1"/>
    <dgm:cxn modelId="{99D7F410-06D2-4A2E-BFB2-3F71B6BC8BCB}" type="presOf" srcId="{47319D2F-F521-4F0F-A9A2-9D00D7FFF9CF}" destId="{BB5ACDF7-B00D-4931-8B68-787DAB954065}" srcOrd="1" destOrd="0" presId="urn:microsoft.com/office/officeart/2005/8/layout/hList7#1"/>
    <dgm:cxn modelId="{2B9E3F11-269B-47B0-8E92-E41975A3E36A}" type="presOf" srcId="{7680D58A-8B03-486E-9F9A-3395A430601A}" destId="{555FA5B4-C5D1-46D3-90D0-91EC30713906}" srcOrd="0" destOrd="0" presId="urn:microsoft.com/office/officeart/2005/8/layout/hList7#1"/>
    <dgm:cxn modelId="{49B51912-231C-4A42-ABB9-2798E0D4C406}" srcId="{E201F6C5-99CE-4A82-BA96-051B935E9FE8}" destId="{D2C1AFC9-4014-4B5A-9D37-733ADB44F044}" srcOrd="1" destOrd="0" parTransId="{41D13B01-B628-48AE-B898-08D67A05BFC2}" sibTransId="{A5996A3C-3263-42A6-BD70-9BFC9016462C}"/>
    <dgm:cxn modelId="{1B316421-AAC5-4C59-BDF7-4E0A16988D5D}" type="presOf" srcId="{717D3044-C12D-49E6-948A-9B065853E6EF}" destId="{30B91AC6-CD60-4DE8-9724-544002EEA9AC}" srcOrd="0" destOrd="0" presId="urn:microsoft.com/office/officeart/2005/8/layout/hList7#1"/>
    <dgm:cxn modelId="{17BFE525-5A60-4488-AE44-2BB18907DD6A}" type="presOf" srcId="{E201F6C5-99CE-4A82-BA96-051B935E9FE8}" destId="{E7DF48BF-EE59-4A05-958A-72676A62F39F}" srcOrd="0" destOrd="0" presId="urn:microsoft.com/office/officeart/2005/8/layout/hList7#1"/>
    <dgm:cxn modelId="{08663340-7A8D-4137-A482-AD2E0ECA0DF1}" srcId="{E201F6C5-99CE-4A82-BA96-051B935E9FE8}" destId="{717D3044-C12D-49E6-948A-9B065853E6EF}" srcOrd="0" destOrd="0" parTransId="{64E1A352-210B-45FE-92BD-F5354CDA5A24}" sibTransId="{FA9492D6-B514-4882-860C-05723ED453F8}"/>
    <dgm:cxn modelId="{BAC44A60-C713-47F6-A3ED-FDC0AAAD8800}" type="presOf" srcId="{FA9492D6-B514-4882-860C-05723ED453F8}" destId="{3C23164E-CB7F-427F-BB8B-011D860FA6BC}" srcOrd="0" destOrd="0" presId="urn:microsoft.com/office/officeart/2005/8/layout/hList7#1"/>
    <dgm:cxn modelId="{6E6EF844-1216-485D-BD94-96C4DBB6CA5F}" srcId="{E201F6C5-99CE-4A82-BA96-051B935E9FE8}" destId="{47319D2F-F521-4F0F-A9A2-9D00D7FFF9CF}" srcOrd="3" destOrd="0" parTransId="{F77B1D96-28F7-4024-A1E4-4FC8D39FC92C}" sibTransId="{7680D58A-8B03-486E-9F9A-3395A430601A}"/>
    <dgm:cxn modelId="{2805F34B-FEF3-4184-B95F-3ED903106FCB}" type="presOf" srcId="{D2C1AFC9-4014-4B5A-9D37-733ADB44F044}" destId="{3941A1C0-DAD9-4FCF-8B84-254A91004800}" srcOrd="1" destOrd="0" presId="urn:microsoft.com/office/officeart/2005/8/layout/hList7#1"/>
    <dgm:cxn modelId="{59D9556E-BE6E-4344-BADF-4F8D88522A6B}" type="presOf" srcId="{D2C1AFC9-4014-4B5A-9D37-733ADB44F044}" destId="{949A79C6-9421-44D5-A6A6-E78727C0962B}" srcOrd="0" destOrd="0" presId="urn:microsoft.com/office/officeart/2005/8/layout/hList7#1"/>
    <dgm:cxn modelId="{3E690473-970C-49BF-A918-D255F69B9760}" type="presOf" srcId="{C6C311DC-632E-408D-A707-BC593E3D53CA}" destId="{FCEF7D87-BFAC-4843-8482-1C16B1400D9D}" srcOrd="0" destOrd="0" presId="urn:microsoft.com/office/officeart/2005/8/layout/hList7#1"/>
    <dgm:cxn modelId="{BBFF3D83-E571-468D-B774-DF710D24F464}" type="presOf" srcId="{717D3044-C12D-49E6-948A-9B065853E6EF}" destId="{98EA9876-14D5-433D-BB7D-F1F88DD4D85F}" srcOrd="1" destOrd="0" presId="urn:microsoft.com/office/officeart/2005/8/layout/hList7#1"/>
    <dgm:cxn modelId="{75366887-2154-4DA1-8389-CE85D06532F0}" type="presOf" srcId="{611DBC93-CD3C-4926-9F19-919268B39BEC}" destId="{D384CABC-0137-4D84-A7B8-6DA4704B50BA}" srcOrd="0" destOrd="0" presId="urn:microsoft.com/office/officeart/2005/8/layout/hList7#1"/>
    <dgm:cxn modelId="{E9569AA8-2ED9-46E3-A4FB-79748F5C13D4}" srcId="{E201F6C5-99CE-4A82-BA96-051B935E9FE8}" destId="{611DBC93-CD3C-4926-9F19-919268B39BEC}" srcOrd="2" destOrd="0" parTransId="{B2A28A1F-BA36-492B-A67E-616F8B7B3C6A}" sibTransId="{C6C311DC-632E-408D-A707-BC593E3D53CA}"/>
    <dgm:cxn modelId="{8D7F62B5-A97A-43B9-9ECB-961A108ACFB0}" type="presOf" srcId="{47319D2F-F521-4F0F-A9A2-9D00D7FFF9CF}" destId="{30142C00-B7E5-4F5F-A96F-23DAAF1337D2}" srcOrd="0" destOrd="0" presId="urn:microsoft.com/office/officeart/2005/8/layout/hList7#1"/>
    <dgm:cxn modelId="{DA5147C6-18D4-4140-AB0D-B2B4C4CB4EB9}" type="presOf" srcId="{FCC247B4-A92D-496A-B58C-033A3BBA6A22}" destId="{AF5296ED-5DCC-4C34-8445-196D3ED85362}" srcOrd="0" destOrd="0" presId="urn:microsoft.com/office/officeart/2005/8/layout/hList7#1"/>
    <dgm:cxn modelId="{ABD2ABF0-A366-47FE-BD58-C669D4F0C7FA}" type="presOf" srcId="{A5996A3C-3263-42A6-BD70-9BFC9016462C}" destId="{74D7F73B-2A12-4FD6-AB4B-472154DB9551}" srcOrd="0" destOrd="0" presId="urn:microsoft.com/office/officeart/2005/8/layout/hList7#1"/>
    <dgm:cxn modelId="{83BCF8F2-D253-40B5-8DE6-E942F7CB2742}" srcId="{E201F6C5-99CE-4A82-BA96-051B935E9FE8}" destId="{FCC247B4-A92D-496A-B58C-033A3BBA6A22}" srcOrd="4" destOrd="0" parTransId="{B900C17B-A240-4A61-BFE7-6629EAD5F88E}" sibTransId="{CB088E05-7350-4D13-8384-C1E6FE602063}"/>
    <dgm:cxn modelId="{A7205AFB-493E-4626-806A-BCEC2B26D187}" type="presOf" srcId="{FCC247B4-A92D-496A-B58C-033A3BBA6A22}" destId="{E10C2CCB-F707-4DA5-9832-C734EADBADFC}" srcOrd="1" destOrd="0" presId="urn:microsoft.com/office/officeart/2005/8/layout/hList7#1"/>
    <dgm:cxn modelId="{7933464F-0CED-4CC9-A183-68C3E8FB0D1F}" type="presParOf" srcId="{E7DF48BF-EE59-4A05-958A-72676A62F39F}" destId="{3E3AA2BC-9320-4DCF-9351-9D4B3F8A7838}" srcOrd="0" destOrd="0" presId="urn:microsoft.com/office/officeart/2005/8/layout/hList7#1"/>
    <dgm:cxn modelId="{B839C8D0-B7AB-440C-8CF3-AD71A97F834D}" type="presParOf" srcId="{E7DF48BF-EE59-4A05-958A-72676A62F39F}" destId="{98F22D2C-C2FF-4025-8B8B-C9494882BB06}" srcOrd="1" destOrd="0" presId="urn:microsoft.com/office/officeart/2005/8/layout/hList7#1"/>
    <dgm:cxn modelId="{D999BE04-14D3-4823-84DF-9B767A43CAF0}" type="presParOf" srcId="{98F22D2C-C2FF-4025-8B8B-C9494882BB06}" destId="{7FCA910E-8DCB-4305-8222-68327A5E44BE}" srcOrd="0" destOrd="0" presId="urn:microsoft.com/office/officeart/2005/8/layout/hList7#1"/>
    <dgm:cxn modelId="{28D62A76-A516-4B9F-8272-2D6307C05EC1}" type="presParOf" srcId="{7FCA910E-8DCB-4305-8222-68327A5E44BE}" destId="{30B91AC6-CD60-4DE8-9724-544002EEA9AC}" srcOrd="0" destOrd="0" presId="urn:microsoft.com/office/officeart/2005/8/layout/hList7#1"/>
    <dgm:cxn modelId="{97E7B5B3-5CC1-4041-96B5-252092E260B1}" type="presParOf" srcId="{7FCA910E-8DCB-4305-8222-68327A5E44BE}" destId="{98EA9876-14D5-433D-BB7D-F1F88DD4D85F}" srcOrd="1" destOrd="0" presId="urn:microsoft.com/office/officeart/2005/8/layout/hList7#1"/>
    <dgm:cxn modelId="{34207A17-1A16-41DD-A56C-A2079EBB5515}" type="presParOf" srcId="{7FCA910E-8DCB-4305-8222-68327A5E44BE}" destId="{09FF007C-B9CF-4C9D-A68E-6C616654B120}" srcOrd="2" destOrd="0" presId="urn:microsoft.com/office/officeart/2005/8/layout/hList7#1"/>
    <dgm:cxn modelId="{78AFED3D-97F5-4540-AE37-51E9E6ED7CA1}" type="presParOf" srcId="{7FCA910E-8DCB-4305-8222-68327A5E44BE}" destId="{6AF112E3-5463-43F8-AF1E-53C2627CD6B3}" srcOrd="3" destOrd="0" presId="urn:microsoft.com/office/officeart/2005/8/layout/hList7#1"/>
    <dgm:cxn modelId="{FEBAAF79-7536-4E5A-BC09-7B882CE2BED3}" type="presParOf" srcId="{98F22D2C-C2FF-4025-8B8B-C9494882BB06}" destId="{3C23164E-CB7F-427F-BB8B-011D860FA6BC}" srcOrd="1" destOrd="0" presId="urn:microsoft.com/office/officeart/2005/8/layout/hList7#1"/>
    <dgm:cxn modelId="{AF5190E9-7CD1-4E02-B3BC-782FF7223CAF}" type="presParOf" srcId="{98F22D2C-C2FF-4025-8B8B-C9494882BB06}" destId="{425B0B22-18DC-48C7-9E13-CD184ED0C79D}" srcOrd="2" destOrd="0" presId="urn:microsoft.com/office/officeart/2005/8/layout/hList7#1"/>
    <dgm:cxn modelId="{14072B5F-5A4D-4FC4-A7FB-3E0AB7DCA3DB}" type="presParOf" srcId="{425B0B22-18DC-48C7-9E13-CD184ED0C79D}" destId="{949A79C6-9421-44D5-A6A6-E78727C0962B}" srcOrd="0" destOrd="0" presId="urn:microsoft.com/office/officeart/2005/8/layout/hList7#1"/>
    <dgm:cxn modelId="{0B3595A5-2F45-41FC-8726-DF8A592FE918}" type="presParOf" srcId="{425B0B22-18DC-48C7-9E13-CD184ED0C79D}" destId="{3941A1C0-DAD9-4FCF-8B84-254A91004800}" srcOrd="1" destOrd="0" presId="urn:microsoft.com/office/officeart/2005/8/layout/hList7#1"/>
    <dgm:cxn modelId="{6C022EFB-269F-44C9-A90D-6BB252AC31C7}" type="presParOf" srcId="{425B0B22-18DC-48C7-9E13-CD184ED0C79D}" destId="{3239DF24-F66C-4839-B028-9D817C23DB44}" srcOrd="2" destOrd="0" presId="urn:microsoft.com/office/officeart/2005/8/layout/hList7#1"/>
    <dgm:cxn modelId="{9ABA9B86-790E-4963-B38F-7C207251D75B}" type="presParOf" srcId="{425B0B22-18DC-48C7-9E13-CD184ED0C79D}" destId="{E20BC41A-803D-4D71-84C5-E4660AAE0154}" srcOrd="3" destOrd="0" presId="urn:microsoft.com/office/officeart/2005/8/layout/hList7#1"/>
    <dgm:cxn modelId="{169A9BE6-4DBF-48DB-99B8-1D9104CDAADE}" type="presParOf" srcId="{98F22D2C-C2FF-4025-8B8B-C9494882BB06}" destId="{74D7F73B-2A12-4FD6-AB4B-472154DB9551}" srcOrd="3" destOrd="0" presId="urn:microsoft.com/office/officeart/2005/8/layout/hList7#1"/>
    <dgm:cxn modelId="{96B45270-D04E-497B-AB81-FB2CD2543CDA}" type="presParOf" srcId="{98F22D2C-C2FF-4025-8B8B-C9494882BB06}" destId="{6D2DFE89-4392-4FFD-BF96-7B3E8A14C002}" srcOrd="4" destOrd="0" presId="urn:microsoft.com/office/officeart/2005/8/layout/hList7#1"/>
    <dgm:cxn modelId="{F5ACA540-54F2-4883-B1D2-F79D1E27B81A}" type="presParOf" srcId="{6D2DFE89-4392-4FFD-BF96-7B3E8A14C002}" destId="{D384CABC-0137-4D84-A7B8-6DA4704B50BA}" srcOrd="0" destOrd="0" presId="urn:microsoft.com/office/officeart/2005/8/layout/hList7#1"/>
    <dgm:cxn modelId="{2DBD0CFF-0BDD-4D5D-B4CC-65EA8933D819}" type="presParOf" srcId="{6D2DFE89-4392-4FFD-BF96-7B3E8A14C002}" destId="{82079BC8-6D0B-4B75-8CEA-F21159403EAA}" srcOrd="1" destOrd="0" presId="urn:microsoft.com/office/officeart/2005/8/layout/hList7#1"/>
    <dgm:cxn modelId="{0D55C5AA-F9FF-4CE2-A817-CA270A9347DE}" type="presParOf" srcId="{6D2DFE89-4392-4FFD-BF96-7B3E8A14C002}" destId="{FF1E3F7A-9258-4A07-97BB-71C4E9B65139}" srcOrd="2" destOrd="0" presId="urn:microsoft.com/office/officeart/2005/8/layout/hList7#1"/>
    <dgm:cxn modelId="{546D3178-8DA7-42D7-91F9-B5DA24007610}" type="presParOf" srcId="{6D2DFE89-4392-4FFD-BF96-7B3E8A14C002}" destId="{0B086A88-D3E4-471A-9952-66F26A43CF99}" srcOrd="3" destOrd="0" presId="urn:microsoft.com/office/officeart/2005/8/layout/hList7#1"/>
    <dgm:cxn modelId="{8FB18E07-7171-4181-A2DC-59571DB44F23}" type="presParOf" srcId="{98F22D2C-C2FF-4025-8B8B-C9494882BB06}" destId="{FCEF7D87-BFAC-4843-8482-1C16B1400D9D}" srcOrd="5" destOrd="0" presId="urn:microsoft.com/office/officeart/2005/8/layout/hList7#1"/>
    <dgm:cxn modelId="{DC82E766-056E-4175-AC44-2C3DAC3BAF3E}" type="presParOf" srcId="{98F22D2C-C2FF-4025-8B8B-C9494882BB06}" destId="{46F6249C-D676-4121-8DAF-3F08FB34F948}" srcOrd="6" destOrd="0" presId="urn:microsoft.com/office/officeart/2005/8/layout/hList7#1"/>
    <dgm:cxn modelId="{7FEEF849-3BEA-4B1A-AC6A-DDEBDF73DC86}" type="presParOf" srcId="{46F6249C-D676-4121-8DAF-3F08FB34F948}" destId="{30142C00-B7E5-4F5F-A96F-23DAAF1337D2}" srcOrd="0" destOrd="0" presId="urn:microsoft.com/office/officeart/2005/8/layout/hList7#1"/>
    <dgm:cxn modelId="{6A71BE45-A00B-43B1-B201-31CAFA5682B2}" type="presParOf" srcId="{46F6249C-D676-4121-8DAF-3F08FB34F948}" destId="{BB5ACDF7-B00D-4931-8B68-787DAB954065}" srcOrd="1" destOrd="0" presId="urn:microsoft.com/office/officeart/2005/8/layout/hList7#1"/>
    <dgm:cxn modelId="{97C39985-9D5F-40FE-86DC-7A39D8F34B10}" type="presParOf" srcId="{46F6249C-D676-4121-8DAF-3F08FB34F948}" destId="{85321679-82E9-40A0-A071-B3E3EC4044CD}" srcOrd="2" destOrd="0" presId="urn:microsoft.com/office/officeart/2005/8/layout/hList7#1"/>
    <dgm:cxn modelId="{30516034-14CE-4D3F-A9EC-A14250B50867}" type="presParOf" srcId="{46F6249C-D676-4121-8DAF-3F08FB34F948}" destId="{A143B0F0-D51B-49A2-8AD5-F29318F189B4}" srcOrd="3" destOrd="0" presId="urn:microsoft.com/office/officeart/2005/8/layout/hList7#1"/>
    <dgm:cxn modelId="{D81BF1D3-1597-41F6-B503-4DC83F8B821A}" type="presParOf" srcId="{98F22D2C-C2FF-4025-8B8B-C9494882BB06}" destId="{555FA5B4-C5D1-46D3-90D0-91EC30713906}" srcOrd="7" destOrd="0" presId="urn:microsoft.com/office/officeart/2005/8/layout/hList7#1"/>
    <dgm:cxn modelId="{DECC06AA-03E7-4FEE-9A0A-B16354C69F5A}" type="presParOf" srcId="{98F22D2C-C2FF-4025-8B8B-C9494882BB06}" destId="{1EF4B3A0-87F2-49B8-AA4E-0DD99A6155FC}" srcOrd="8" destOrd="0" presId="urn:microsoft.com/office/officeart/2005/8/layout/hList7#1"/>
    <dgm:cxn modelId="{F439003A-FA0E-49FC-AA45-2E0F994AE9BA}" type="presParOf" srcId="{1EF4B3A0-87F2-49B8-AA4E-0DD99A6155FC}" destId="{AF5296ED-5DCC-4C34-8445-196D3ED85362}" srcOrd="0" destOrd="0" presId="urn:microsoft.com/office/officeart/2005/8/layout/hList7#1"/>
    <dgm:cxn modelId="{56764A8D-D3AE-4858-905E-D5A42B4C17FF}" type="presParOf" srcId="{1EF4B3A0-87F2-49B8-AA4E-0DD99A6155FC}" destId="{E10C2CCB-F707-4DA5-9832-C734EADBADFC}" srcOrd="1" destOrd="0" presId="urn:microsoft.com/office/officeart/2005/8/layout/hList7#1"/>
    <dgm:cxn modelId="{0C6E22F6-409C-4406-AC30-7F857EDCC4CD}" type="presParOf" srcId="{1EF4B3A0-87F2-49B8-AA4E-0DD99A6155FC}" destId="{AA567DF0-8893-471D-9FBF-531C13F10F2A}" srcOrd="2" destOrd="0" presId="urn:microsoft.com/office/officeart/2005/8/layout/hList7#1"/>
    <dgm:cxn modelId="{7306E497-5DD8-4527-ACAF-335342D7F445}" type="presParOf" srcId="{1EF4B3A0-87F2-49B8-AA4E-0DD99A6155FC}" destId="{F047BBEA-BD07-4F93-9F2D-FD7E9F542C49}"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B55B7-AE49-4C03-9F55-89724E953D1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0C5BA30-5C1A-4587-A1B1-C892BFD5C656}">
      <dgm:prSet phldrT="[Text]" custT="1"/>
      <dgm:spPr/>
      <dgm:t>
        <a:bodyPr/>
        <a:lstStyle/>
        <a:p>
          <a:r>
            <a:rPr lang="en-US" sz="2000" dirty="0"/>
            <a:t>AUD Risk and Protective Factors</a:t>
          </a:r>
        </a:p>
      </dgm:t>
    </dgm:pt>
    <dgm:pt modelId="{BA47A1B3-0287-4F4C-A7C4-CA66B15DF18C}" type="parTrans" cxnId="{80F7B2EE-3FA8-442E-8E7D-FFB9352D587D}">
      <dgm:prSet/>
      <dgm:spPr/>
      <dgm:t>
        <a:bodyPr/>
        <a:lstStyle/>
        <a:p>
          <a:endParaRPr lang="en-US"/>
        </a:p>
      </dgm:t>
    </dgm:pt>
    <dgm:pt modelId="{4A6E9318-FAAC-4244-A209-4720AA6560DB}" type="sibTrans" cxnId="{80F7B2EE-3FA8-442E-8E7D-FFB9352D587D}">
      <dgm:prSet/>
      <dgm:spPr/>
      <dgm:t>
        <a:bodyPr/>
        <a:lstStyle/>
        <a:p>
          <a:endParaRPr lang="en-US"/>
        </a:p>
      </dgm:t>
    </dgm:pt>
    <dgm:pt modelId="{FA4AB26A-64B2-4138-938F-A7F61B8524F0}">
      <dgm:prSet phldrT="[Text]" custT="1"/>
      <dgm:spPr/>
      <dgm:t>
        <a:bodyPr/>
        <a:lstStyle/>
        <a:p>
          <a:r>
            <a:rPr lang="en-US" sz="2000" dirty="0"/>
            <a:t>MD Risk and Protective Factors</a:t>
          </a:r>
        </a:p>
      </dgm:t>
    </dgm:pt>
    <dgm:pt modelId="{F975CFDB-318F-4094-81DD-97811C1500A9}" type="parTrans" cxnId="{A2C71F1E-553A-4C83-A82F-3E9800265EDA}">
      <dgm:prSet/>
      <dgm:spPr/>
      <dgm:t>
        <a:bodyPr/>
        <a:lstStyle/>
        <a:p>
          <a:endParaRPr lang="en-US"/>
        </a:p>
      </dgm:t>
    </dgm:pt>
    <dgm:pt modelId="{906E62C2-897D-4C6E-B7A0-8E0301658A54}" type="sibTrans" cxnId="{A2C71F1E-553A-4C83-A82F-3E9800265EDA}">
      <dgm:prSet/>
      <dgm:spPr/>
      <dgm:t>
        <a:bodyPr/>
        <a:lstStyle/>
        <a:p>
          <a:endParaRPr lang="en-US"/>
        </a:p>
      </dgm:t>
    </dgm:pt>
    <dgm:pt modelId="{CB77A311-58A5-42F2-86D5-6FE2609C3A0F}" type="pres">
      <dgm:prSet presAssocID="{52DB55B7-AE49-4C03-9F55-89724E953D1C}" presName="compositeShape" presStyleCnt="0">
        <dgm:presLayoutVars>
          <dgm:chMax val="7"/>
          <dgm:dir/>
          <dgm:resizeHandles val="exact"/>
        </dgm:presLayoutVars>
      </dgm:prSet>
      <dgm:spPr/>
    </dgm:pt>
    <dgm:pt modelId="{B55AFDAF-9644-455E-B12E-A052938D8743}" type="pres">
      <dgm:prSet presAssocID="{20C5BA30-5C1A-4587-A1B1-C892BFD5C656}" presName="circ1" presStyleLbl="vennNode1" presStyleIdx="0" presStyleCnt="2"/>
      <dgm:spPr/>
    </dgm:pt>
    <dgm:pt modelId="{D420C595-A9FF-464C-B474-80B8274E6CA6}" type="pres">
      <dgm:prSet presAssocID="{20C5BA30-5C1A-4587-A1B1-C892BFD5C656}" presName="circ1Tx" presStyleLbl="revTx" presStyleIdx="0" presStyleCnt="0">
        <dgm:presLayoutVars>
          <dgm:chMax val="0"/>
          <dgm:chPref val="0"/>
          <dgm:bulletEnabled val="1"/>
        </dgm:presLayoutVars>
      </dgm:prSet>
      <dgm:spPr/>
    </dgm:pt>
    <dgm:pt modelId="{70E528CA-4F09-4E94-866C-4D250374883A}" type="pres">
      <dgm:prSet presAssocID="{FA4AB26A-64B2-4138-938F-A7F61B8524F0}" presName="circ2" presStyleLbl="vennNode1" presStyleIdx="1" presStyleCnt="2"/>
      <dgm:spPr/>
    </dgm:pt>
    <dgm:pt modelId="{0794F927-0738-4832-87DD-01BF71A0EFCE}" type="pres">
      <dgm:prSet presAssocID="{FA4AB26A-64B2-4138-938F-A7F61B8524F0}" presName="circ2Tx" presStyleLbl="revTx" presStyleIdx="0" presStyleCnt="0">
        <dgm:presLayoutVars>
          <dgm:chMax val="0"/>
          <dgm:chPref val="0"/>
          <dgm:bulletEnabled val="1"/>
        </dgm:presLayoutVars>
      </dgm:prSet>
      <dgm:spPr/>
    </dgm:pt>
  </dgm:ptLst>
  <dgm:cxnLst>
    <dgm:cxn modelId="{E53DF01B-8A6E-424B-8B98-F82F0DFD6C8F}" type="presOf" srcId="{20C5BA30-5C1A-4587-A1B1-C892BFD5C656}" destId="{D420C595-A9FF-464C-B474-80B8274E6CA6}" srcOrd="1" destOrd="0" presId="urn:microsoft.com/office/officeart/2005/8/layout/venn1"/>
    <dgm:cxn modelId="{A2C71F1E-553A-4C83-A82F-3E9800265EDA}" srcId="{52DB55B7-AE49-4C03-9F55-89724E953D1C}" destId="{FA4AB26A-64B2-4138-938F-A7F61B8524F0}" srcOrd="1" destOrd="0" parTransId="{F975CFDB-318F-4094-81DD-97811C1500A9}" sibTransId="{906E62C2-897D-4C6E-B7A0-8E0301658A54}"/>
    <dgm:cxn modelId="{989BE727-65D3-4B7C-90BF-7BA0E0B89237}" type="presOf" srcId="{52DB55B7-AE49-4C03-9F55-89724E953D1C}" destId="{CB77A311-58A5-42F2-86D5-6FE2609C3A0F}" srcOrd="0" destOrd="0" presId="urn:microsoft.com/office/officeart/2005/8/layout/venn1"/>
    <dgm:cxn modelId="{2062FF8B-31C7-421D-98AA-BC86313B43FF}" type="presOf" srcId="{FA4AB26A-64B2-4138-938F-A7F61B8524F0}" destId="{70E528CA-4F09-4E94-866C-4D250374883A}" srcOrd="0" destOrd="0" presId="urn:microsoft.com/office/officeart/2005/8/layout/venn1"/>
    <dgm:cxn modelId="{DDDD219E-1C10-4FCD-8734-F966034C7746}" type="presOf" srcId="{20C5BA30-5C1A-4587-A1B1-C892BFD5C656}" destId="{B55AFDAF-9644-455E-B12E-A052938D8743}" srcOrd="0" destOrd="0" presId="urn:microsoft.com/office/officeart/2005/8/layout/venn1"/>
    <dgm:cxn modelId="{80F7B2EE-3FA8-442E-8E7D-FFB9352D587D}" srcId="{52DB55B7-AE49-4C03-9F55-89724E953D1C}" destId="{20C5BA30-5C1A-4587-A1B1-C892BFD5C656}" srcOrd="0" destOrd="0" parTransId="{BA47A1B3-0287-4F4C-A7C4-CA66B15DF18C}" sibTransId="{4A6E9318-FAAC-4244-A209-4720AA6560DB}"/>
    <dgm:cxn modelId="{F9F0AAF0-60B8-4650-B881-4DD61A781DB2}" type="presOf" srcId="{FA4AB26A-64B2-4138-938F-A7F61B8524F0}" destId="{0794F927-0738-4832-87DD-01BF71A0EFCE}" srcOrd="1" destOrd="0" presId="urn:microsoft.com/office/officeart/2005/8/layout/venn1"/>
    <dgm:cxn modelId="{CE53C47A-7773-4ADE-98ED-8250651A7CA1}" type="presParOf" srcId="{CB77A311-58A5-42F2-86D5-6FE2609C3A0F}" destId="{B55AFDAF-9644-455E-B12E-A052938D8743}" srcOrd="0" destOrd="0" presId="urn:microsoft.com/office/officeart/2005/8/layout/venn1"/>
    <dgm:cxn modelId="{D9791FF1-C77D-4546-BE3A-037BE099AC7B}" type="presParOf" srcId="{CB77A311-58A5-42F2-86D5-6FE2609C3A0F}" destId="{D420C595-A9FF-464C-B474-80B8274E6CA6}" srcOrd="1" destOrd="0" presId="urn:microsoft.com/office/officeart/2005/8/layout/venn1"/>
    <dgm:cxn modelId="{78227FC3-6DF4-477E-9C69-BE647B98B247}" type="presParOf" srcId="{CB77A311-58A5-42F2-86D5-6FE2609C3A0F}" destId="{70E528CA-4F09-4E94-866C-4D250374883A}" srcOrd="2" destOrd="0" presId="urn:microsoft.com/office/officeart/2005/8/layout/venn1"/>
    <dgm:cxn modelId="{83C484C4-B18A-47D3-B825-3342C3BEFC2F}" type="presParOf" srcId="{CB77A311-58A5-42F2-86D5-6FE2609C3A0F}" destId="{0794F927-0738-4832-87DD-01BF71A0EFC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91AC6-CD60-4DE8-9724-544002EEA9AC}">
      <dsp:nvSpPr>
        <dsp:cNvPr id="0" name=""/>
        <dsp:cNvSpPr/>
      </dsp:nvSpPr>
      <dsp:spPr>
        <a:xfrm>
          <a:off x="0" y="0"/>
          <a:ext cx="1587499" cy="5418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What else to do to feel good, better, do better, satisfy curiosity and social pressure</a:t>
          </a:r>
        </a:p>
      </dsp:txBody>
      <dsp:txXfrm>
        <a:off x="0" y="2167466"/>
        <a:ext cx="1587499" cy="2167466"/>
      </dsp:txXfrm>
    </dsp:sp>
    <dsp:sp modelId="{6AF112E3-5463-43F8-AF1E-53C2627CD6B3}">
      <dsp:nvSpPr>
        <dsp:cNvPr id="0" name=""/>
        <dsp:cNvSpPr/>
      </dsp:nvSpPr>
      <dsp:spPr>
        <a:xfrm>
          <a:off x="47625" y="325120"/>
          <a:ext cx="1492249" cy="1804416"/>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A79C6-9421-44D5-A6A6-E78727C0962B}">
      <dsp:nvSpPr>
        <dsp:cNvPr id="0" name=""/>
        <dsp:cNvSpPr/>
      </dsp:nvSpPr>
      <dsp:spPr>
        <a:xfrm>
          <a:off x="1635125" y="0"/>
          <a:ext cx="1587499" cy="5418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Young people trying out, because friends are doing it Does not last long, not often , depends on availability, location, group of friends, family bonding</a:t>
          </a:r>
        </a:p>
      </dsp:txBody>
      <dsp:txXfrm>
        <a:off x="1635125" y="2167466"/>
        <a:ext cx="1587499" cy="2167466"/>
      </dsp:txXfrm>
    </dsp:sp>
    <dsp:sp modelId="{E20BC41A-803D-4D71-84C5-E4660AAE0154}">
      <dsp:nvSpPr>
        <dsp:cNvPr id="0" name=""/>
        <dsp:cNvSpPr/>
      </dsp:nvSpPr>
      <dsp:spPr>
        <a:xfrm>
          <a:off x="1682750" y="325120"/>
          <a:ext cx="1492249" cy="1804416"/>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4CABC-0137-4D84-A7B8-6DA4704B50BA}">
      <dsp:nvSpPr>
        <dsp:cNvPr id="0" name=""/>
        <dsp:cNvSpPr/>
      </dsp:nvSpPr>
      <dsp:spPr>
        <a:xfrm>
          <a:off x="3270250" y="0"/>
          <a:ext cx="1587499" cy="5418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Recreational/Casual/Negligible  health or social consequences</a:t>
          </a:r>
        </a:p>
      </dsp:txBody>
      <dsp:txXfrm>
        <a:off x="3270250" y="2167466"/>
        <a:ext cx="1587499" cy="2167466"/>
      </dsp:txXfrm>
    </dsp:sp>
    <dsp:sp modelId="{0B086A88-D3E4-471A-9952-66F26A43CF99}">
      <dsp:nvSpPr>
        <dsp:cNvPr id="0" name=""/>
        <dsp:cNvSpPr/>
      </dsp:nvSpPr>
      <dsp:spPr>
        <a:xfrm>
          <a:off x="3317875" y="325120"/>
          <a:ext cx="1492249" cy="1804416"/>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42C00-B7E5-4F5F-A96F-23DAAF1337D2}">
      <dsp:nvSpPr>
        <dsp:cNvPr id="0" name=""/>
        <dsp:cNvSpPr/>
      </dsp:nvSpPr>
      <dsp:spPr>
        <a:xfrm>
          <a:off x="4905375" y="0"/>
          <a:ext cx="1587499" cy="5418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Begins to have negative consequences </a:t>
          </a:r>
          <a:r>
            <a:rPr lang="en-US" sz="1400" kern="1200" dirty="0" err="1"/>
            <a:t>e.g</a:t>
          </a:r>
          <a:r>
            <a:rPr lang="en-US" sz="1400" kern="1200" dirty="0"/>
            <a:t> impaired driving</a:t>
          </a:r>
        </a:p>
      </dsp:txBody>
      <dsp:txXfrm>
        <a:off x="4905375" y="2167466"/>
        <a:ext cx="1587499" cy="2167466"/>
      </dsp:txXfrm>
    </dsp:sp>
    <dsp:sp modelId="{A143B0F0-D51B-49A2-8AD5-F29318F189B4}">
      <dsp:nvSpPr>
        <dsp:cNvPr id="0" name=""/>
        <dsp:cNvSpPr/>
      </dsp:nvSpPr>
      <dsp:spPr>
        <a:xfrm>
          <a:off x="4952999" y="325120"/>
          <a:ext cx="1492249" cy="1804416"/>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296ED-5DCC-4C34-8445-196D3ED85362}">
      <dsp:nvSpPr>
        <dsp:cNvPr id="0" name=""/>
        <dsp:cNvSpPr/>
      </dsp:nvSpPr>
      <dsp:spPr>
        <a:xfrm>
          <a:off x="6474031" y="0"/>
          <a:ext cx="1587499" cy="5418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Compulsive drinking despite negative consequences</a:t>
          </a:r>
        </a:p>
      </dsp:txBody>
      <dsp:txXfrm>
        <a:off x="6474031" y="2167466"/>
        <a:ext cx="1587499" cy="2167466"/>
      </dsp:txXfrm>
    </dsp:sp>
    <dsp:sp modelId="{F047BBEA-BD07-4F93-9F2D-FD7E9F542C49}">
      <dsp:nvSpPr>
        <dsp:cNvPr id="0" name=""/>
        <dsp:cNvSpPr/>
      </dsp:nvSpPr>
      <dsp:spPr>
        <a:xfrm>
          <a:off x="6588124" y="325120"/>
          <a:ext cx="1492249" cy="1804416"/>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3AA2BC-9320-4DCF-9351-9D4B3F8A7838}">
      <dsp:nvSpPr>
        <dsp:cNvPr id="0" name=""/>
        <dsp:cNvSpPr/>
      </dsp:nvSpPr>
      <dsp:spPr>
        <a:xfrm>
          <a:off x="-13" y="4228127"/>
          <a:ext cx="8128026" cy="818627"/>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AFDAF-9644-455E-B12E-A052938D8743}">
      <dsp:nvSpPr>
        <dsp:cNvPr id="0" name=""/>
        <dsp:cNvSpPr/>
      </dsp:nvSpPr>
      <dsp:spPr>
        <a:xfrm>
          <a:off x="89508" y="503479"/>
          <a:ext cx="2207868" cy="220786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AUD Risk and Protective Factors</a:t>
          </a:r>
        </a:p>
      </dsp:txBody>
      <dsp:txXfrm>
        <a:off x="397814" y="763834"/>
        <a:ext cx="1273005" cy="1687158"/>
      </dsp:txXfrm>
    </dsp:sp>
    <dsp:sp modelId="{70E528CA-4F09-4E94-866C-4D250374883A}">
      <dsp:nvSpPr>
        <dsp:cNvPr id="0" name=""/>
        <dsp:cNvSpPr/>
      </dsp:nvSpPr>
      <dsp:spPr>
        <a:xfrm>
          <a:off x="1680764" y="503479"/>
          <a:ext cx="2207868" cy="220786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MD Risk and Protective Factors</a:t>
          </a:r>
        </a:p>
      </dsp:txBody>
      <dsp:txXfrm>
        <a:off x="2307321" y="763834"/>
        <a:ext cx="1273005" cy="168715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32C16-630F-4DCA-8654-5E424A5F15A1}" type="datetimeFigureOut">
              <a:rPr lang="en-US" smtClean="0"/>
              <a:pPr/>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16965-8566-472D-AA78-B04E9559FDEE}" type="slidenum">
              <a:rPr lang="en-US" smtClean="0"/>
              <a:pPr/>
              <a:t>‹#›</a:t>
            </a:fld>
            <a:endParaRPr lang="en-US"/>
          </a:p>
        </p:txBody>
      </p:sp>
    </p:spTree>
    <p:extLst>
      <p:ext uri="{BB962C8B-B14F-4D97-AF65-F5344CB8AC3E}">
        <p14:creationId xmlns:p14="http://schemas.microsoft.com/office/powerpoint/2010/main" val="151680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Young people with a dual diagnosis are vulnerable individuals who are typically involved with multiple services, including the juvenile justice system, thus highlighting the need for collaboration and coordination of services </a:t>
            </a:r>
          </a:p>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2</a:t>
            </a:fld>
            <a:endParaRPr lang="en-US"/>
          </a:p>
        </p:txBody>
      </p:sp>
    </p:spTree>
    <p:extLst>
      <p:ext uri="{BB962C8B-B14F-4D97-AF65-F5344CB8AC3E}">
        <p14:creationId xmlns:p14="http://schemas.microsoft.com/office/powerpoint/2010/main" val="399408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Adolescent: </a:t>
            </a:r>
            <a:r>
              <a:rPr lang="en-US" sz="1200" b="0" i="0" u="none" strike="noStrike" kern="1200" baseline="0" dirty="0">
                <a:solidFill>
                  <a:schemeClr val="tx1"/>
                </a:solidFill>
                <a:latin typeface="+mn-lt"/>
                <a:ea typeface="+mn-ea"/>
                <a:cs typeface="+mn-cs"/>
              </a:rPr>
              <a:t>people aged 10–19 years (according to UNICEF,</a:t>
            </a:r>
          </a:p>
          <a:p>
            <a:r>
              <a:rPr lang="en-US" sz="1200" b="0" i="0" u="none" strike="noStrike" kern="1200" baseline="0" dirty="0">
                <a:solidFill>
                  <a:schemeClr val="tx1"/>
                </a:solidFill>
                <a:latin typeface="+mn-lt"/>
                <a:ea typeface="+mn-ea"/>
                <a:cs typeface="+mn-cs"/>
              </a:rPr>
              <a:t>WHO, and UN Population Fund [UNFPA]).*</a:t>
            </a:r>
          </a:p>
          <a:p>
            <a:r>
              <a:rPr lang="en-US" sz="1200" b="1" i="0" u="none" strike="noStrike" kern="1200" baseline="0" dirty="0">
                <a:solidFill>
                  <a:schemeClr val="tx1"/>
                </a:solidFill>
                <a:latin typeface="+mn-lt"/>
                <a:ea typeface="+mn-ea"/>
                <a:cs typeface="+mn-cs"/>
              </a:rPr>
              <a:t>Young people: </a:t>
            </a:r>
            <a:r>
              <a:rPr lang="en-US" sz="1200" b="0" i="0" u="none" strike="noStrike" kern="1200" baseline="0" dirty="0">
                <a:solidFill>
                  <a:schemeClr val="tx1"/>
                </a:solidFill>
                <a:latin typeface="+mn-lt"/>
                <a:ea typeface="+mn-ea"/>
                <a:cs typeface="+mn-cs"/>
              </a:rPr>
              <a:t>people aged 10–24 years (according to UNICEF,</a:t>
            </a:r>
          </a:p>
          <a:p>
            <a:r>
              <a:rPr lang="en-US" sz="1200" b="0" i="0" u="none" strike="noStrike" kern="1200" baseline="0" dirty="0">
                <a:solidFill>
                  <a:schemeClr val="tx1"/>
                </a:solidFill>
                <a:latin typeface="+mn-lt"/>
                <a:ea typeface="+mn-ea"/>
                <a:cs typeface="+mn-cs"/>
              </a:rPr>
              <a:t>WHO, and UNFPA).*</a:t>
            </a:r>
          </a:p>
          <a:p>
            <a:r>
              <a:rPr lang="en-US" sz="1200" b="1" i="0" u="none" strike="noStrike" kern="1200" baseline="0" dirty="0">
                <a:solidFill>
                  <a:schemeClr val="tx1"/>
                </a:solidFill>
                <a:latin typeface="+mn-lt"/>
                <a:ea typeface="+mn-ea"/>
                <a:cs typeface="+mn-cs"/>
              </a:rPr>
              <a:t>Youth: </a:t>
            </a:r>
            <a:r>
              <a:rPr lang="en-US" sz="1200" b="0" i="0" u="none" strike="noStrike" kern="1200" baseline="0" dirty="0">
                <a:solidFill>
                  <a:schemeClr val="tx1"/>
                </a:solidFill>
                <a:latin typeface="+mn-lt"/>
                <a:ea typeface="+mn-ea"/>
                <a:cs typeface="+mn-cs"/>
              </a:rPr>
              <a:t>people aged 15–24 years (by UNICEF, WHO, UNFPA, and</a:t>
            </a:r>
          </a:p>
          <a:p>
            <a:r>
              <a:rPr lang="en-US" sz="1200" b="0" i="0" u="none" strike="noStrike" kern="1200" baseline="0" dirty="0">
                <a:solidFill>
                  <a:schemeClr val="tx1"/>
                </a:solidFill>
                <a:latin typeface="+mn-lt"/>
                <a:ea typeface="+mn-ea"/>
                <a:cs typeface="+mn-cs"/>
              </a:rPr>
              <a:t>UN Secretariat), or 15–32 years (by UN Habitat [youth fund]).*</a:t>
            </a:r>
          </a:p>
          <a:p>
            <a:r>
              <a:rPr lang="en-US" sz="1200" b="1" i="0" u="none" strike="noStrike" kern="1200" baseline="0" dirty="0">
                <a:solidFill>
                  <a:schemeClr val="tx1"/>
                </a:solidFill>
                <a:latin typeface="+mn-lt"/>
                <a:ea typeface="+mn-ea"/>
                <a:cs typeface="+mn-cs"/>
              </a:rPr>
              <a:t>Child: </a:t>
            </a:r>
            <a:r>
              <a:rPr lang="en-US" sz="1200" b="0" i="0" u="none" strike="noStrike" kern="1200" baseline="0" dirty="0">
                <a:solidFill>
                  <a:schemeClr val="tx1"/>
                </a:solidFill>
                <a:latin typeface="+mn-lt"/>
                <a:ea typeface="+mn-ea"/>
                <a:cs typeface="+mn-cs"/>
              </a:rPr>
              <a:t>people aged &lt;18 years (UNICEF, on the basis of the</a:t>
            </a:r>
          </a:p>
          <a:p>
            <a:r>
              <a:rPr lang="en-US" sz="1200" b="0" i="0" u="none" strike="noStrike" kern="1200" baseline="0" dirty="0">
                <a:solidFill>
                  <a:schemeClr val="tx1"/>
                </a:solidFill>
                <a:latin typeface="+mn-lt"/>
                <a:ea typeface="+mn-ea"/>
                <a:cs typeface="+mn-cs"/>
              </a:rPr>
              <a:t>Convention on Rights of the Child).*</a:t>
            </a:r>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3</a:t>
            </a:fld>
            <a:endParaRPr lang="en-US"/>
          </a:p>
        </p:txBody>
      </p:sp>
    </p:spTree>
    <p:extLst>
      <p:ext uri="{BB962C8B-B14F-4D97-AF65-F5344CB8AC3E}">
        <p14:creationId xmlns:p14="http://schemas.microsoft.com/office/powerpoint/2010/main" val="171637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As alcohol is a small molecule that is widely distributed throughout the body, it can cause myriad harms affecting most of the body’s organs and systems. </a:t>
            </a:r>
          </a:p>
          <a:p>
            <a:r>
              <a:rPr lang="en-US" sz="1200" dirty="0"/>
              <a:t>As a psychoactive substance, alcohol has a particularly harmful impact on mental health, through intoxication, physical and psychological dependence and withdrawal states, as well as having a detrimental effect on cognitive and affective functioning. </a:t>
            </a:r>
          </a:p>
          <a:p>
            <a:r>
              <a:rPr lang="en-US" sz="1200" dirty="0"/>
              <a:t>AUD are one of the most prevalent </a:t>
            </a:r>
            <a:r>
              <a:rPr lang="en-US" sz="1200" dirty="0" err="1"/>
              <a:t>comorbidities</a:t>
            </a:r>
            <a:r>
              <a:rPr lang="en-US" sz="1200" dirty="0"/>
              <a:t> in people with mental illness</a:t>
            </a:r>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Misuse: </a:t>
            </a:r>
            <a:r>
              <a:rPr lang="en-US" dirty="0"/>
              <a:t>For purposes of getting drunk or high, use</a:t>
            </a:r>
            <a:r>
              <a:rPr lang="en-US" baseline="0" dirty="0"/>
              <a:t> for any other purpose other than the intended purpose</a:t>
            </a:r>
          </a:p>
          <a:p>
            <a:endParaRPr lang="en-US" baseline="0" dirty="0"/>
          </a:p>
          <a:p>
            <a:r>
              <a:rPr lang="en-US" baseline="0" dirty="0"/>
              <a:t>Continuum concept  helps in putting in developmental perspective of the young person and progression to Substance Use Disorder</a:t>
            </a:r>
          </a:p>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5</a:t>
            </a:fld>
            <a:endParaRPr lang="en-US"/>
          </a:p>
        </p:txBody>
      </p:sp>
    </p:spTree>
    <p:extLst>
      <p:ext uri="{BB962C8B-B14F-4D97-AF65-F5344CB8AC3E}">
        <p14:creationId xmlns:p14="http://schemas.microsoft.com/office/powerpoint/2010/main" val="353373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Like most complex psychiatric disorders, the risk factors for the development of a dual diagnosis are </a:t>
            </a:r>
            <a:r>
              <a:rPr lang="en-US" dirty="0" err="1"/>
              <a:t>multifactorial</a:t>
            </a:r>
            <a:r>
              <a:rPr lang="en-US" dirty="0"/>
              <a:t> and include overlapping genetic vulnerabilities and environmental factors (Hawkins 1992). </a:t>
            </a:r>
          </a:p>
          <a:p>
            <a:r>
              <a:rPr lang="en-US" dirty="0"/>
              <a:t>There is no clear directional pattern indicating whether mental disorders or SUDs come first.</a:t>
            </a:r>
          </a:p>
          <a:p>
            <a:r>
              <a:rPr lang="en-US" dirty="0"/>
              <a:t> However, in most adolescents with a dual diagnosis, a mental disorder typically precedes problematic substance use, and small subsets of young people develop a SUD before experiencing a mental disorder (</a:t>
            </a:r>
            <a:r>
              <a:rPr lang="en-US" dirty="0" err="1"/>
              <a:t>Merikangas</a:t>
            </a:r>
            <a:r>
              <a:rPr lang="en-US" dirty="0"/>
              <a:t> 2010). </a:t>
            </a:r>
          </a:p>
          <a:p>
            <a:r>
              <a:rPr lang="en-US" dirty="0"/>
              <a:t>Earlier onset of substance use tends to confer worse outcomes. </a:t>
            </a:r>
          </a:p>
          <a:p>
            <a:r>
              <a:rPr lang="en-US" dirty="0"/>
              <a:t>Understanding the reasons why young people use substances can be a helpful way to understand their risks</a:t>
            </a:r>
          </a:p>
        </p:txBody>
      </p:sp>
      <p:sp>
        <p:nvSpPr>
          <p:cNvPr id="4" name="Slide Number Placeholder 3"/>
          <p:cNvSpPr>
            <a:spLocks noGrp="1"/>
          </p:cNvSpPr>
          <p:nvPr>
            <p:ph type="sldNum" sz="quarter" idx="10"/>
          </p:nvPr>
        </p:nvSpPr>
        <p:spPr/>
        <p:txBody>
          <a:bodyPr/>
          <a:lstStyle/>
          <a:p>
            <a:fld id="{48A16965-8566-472D-AA78-B04E9559FDE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Common </a:t>
            </a:r>
            <a:r>
              <a:rPr lang="en-US" dirty="0" err="1"/>
              <a:t>aetiological</a:t>
            </a:r>
            <a:r>
              <a:rPr lang="en-US" dirty="0"/>
              <a:t> factors The common factors hypothesis has been used to explain the coexistence of substance use disorder with conditions such as attention-deficit </a:t>
            </a:r>
            <a:r>
              <a:rPr lang="en-US" dirty="0" err="1"/>
              <a:t>hyperactivity</a:t>
            </a:r>
            <a:r>
              <a:rPr lang="en-US" dirty="0"/>
              <a:t> disorder or schizophrenia. For instance, the hypothesis suggests that there is a common genetic determinant of risk for schizophrenia within neural systems (</a:t>
            </a:r>
            <a:r>
              <a:rPr lang="en-US" dirty="0" err="1"/>
              <a:t>dopaminergic</a:t>
            </a:r>
            <a:r>
              <a:rPr lang="en-US" dirty="0"/>
              <a:t> and </a:t>
            </a:r>
            <a:r>
              <a:rPr lang="en-US" dirty="0" err="1"/>
              <a:t>glutamatergic</a:t>
            </a:r>
            <a:r>
              <a:rPr lang="en-US" dirty="0"/>
              <a:t>), that contributes to the risk for both psychosis and </a:t>
            </a:r>
            <a:r>
              <a:rPr lang="en-US" dirty="0" err="1"/>
              <a:t>addiction</a:t>
            </a:r>
            <a:r>
              <a:rPr lang="en-US" dirty="0"/>
              <a:t> to substances (</a:t>
            </a:r>
            <a:r>
              <a:rPr lang="en-US" dirty="0" err="1"/>
              <a:t>Khokhar</a:t>
            </a:r>
            <a:r>
              <a:rPr lang="en-US" dirty="0"/>
              <a:t> 2018). Most substances of misuse increase </a:t>
            </a:r>
            <a:r>
              <a:rPr lang="en-US" dirty="0" err="1"/>
              <a:t>dopaminergic</a:t>
            </a:r>
            <a:r>
              <a:rPr lang="en-US" dirty="0"/>
              <a:t> activity in the brain and can mimic or exacerbate psychotic symptoms. Bidirectional feedback Since </a:t>
            </a:r>
            <a:r>
              <a:rPr lang="en-US" dirty="0" err="1"/>
              <a:t>neurocircuitry</a:t>
            </a:r>
            <a:r>
              <a:rPr lang="en-US" dirty="0"/>
              <a:t> vulnerability may arise prior to the appearance of psychotic symptoms, an increased use of substances in adolescence may both increase the risk for developing a later SUD and serve as an additional risk factor for the appearance of psychotic symptoms (bidirectional hypothesis). Through a positive feedback loop, one of the components of the coexisting disorders serves to sustain or worsen the other in reciprocal fashion (</a:t>
            </a:r>
            <a:r>
              <a:rPr lang="en-US" dirty="0" err="1"/>
              <a:t>Khokhar</a:t>
            </a:r>
            <a:r>
              <a:rPr lang="en-US" dirty="0"/>
              <a:t> 2018)</a:t>
            </a:r>
          </a:p>
          <a:p>
            <a:r>
              <a:rPr lang="en-US" dirty="0"/>
              <a:t>Secondary mental disorder The secondary mental disorder hypothesis proposes that substance misuse precipitates mental disorder. Several meta-analyses and prospective studies have demonstrated that adolescent cannabis use is associated with increased risk of psychosis even after adjustment for baseline </a:t>
            </a:r>
            <a:r>
              <a:rPr lang="en-US" dirty="0" err="1"/>
              <a:t>prodromal</a:t>
            </a:r>
            <a:r>
              <a:rPr lang="en-US" dirty="0"/>
              <a:t> symptoms, parental psychosis and other substance use (</a:t>
            </a:r>
            <a:r>
              <a:rPr lang="en-US" dirty="0" err="1"/>
              <a:t>Mustonen</a:t>
            </a:r>
            <a:r>
              <a:rPr lang="en-US" dirty="0"/>
              <a:t> 2018). Self-medication The ‘self-medication hypothesis’ posits that </a:t>
            </a:r>
            <a:r>
              <a:rPr lang="en-US" dirty="0" err="1"/>
              <a:t>substance</a:t>
            </a:r>
            <a:r>
              <a:rPr lang="en-US" dirty="0"/>
              <a:t> misuse in people with mental disorders is the resultant effect of the desire to ameliorate their psychiatric symptoms (</a:t>
            </a:r>
            <a:r>
              <a:rPr lang="en-US" dirty="0" err="1"/>
              <a:t>Khantzian</a:t>
            </a:r>
            <a:r>
              <a:rPr lang="en-US" dirty="0"/>
              <a:t> 1997). For instance, someone who has experienced childhood adversity or witnessed domestic violence may develop depression or anxiety disorder and may be inclined to use cannabis to alleviate their symptoms. Although the self-medication hypothesis is plausible and attractive to patients and clinicians, empirical studies have not reported any strong relationship between symptoms of mental disorders and </a:t>
            </a:r>
            <a:r>
              <a:rPr lang="en-US" dirty="0" err="1"/>
              <a:t>substance</a:t>
            </a:r>
            <a:r>
              <a:rPr lang="en-US" dirty="0"/>
              <a:t> use (</a:t>
            </a:r>
            <a:r>
              <a:rPr lang="en-US" dirty="0" err="1"/>
              <a:t>DeQuardo</a:t>
            </a:r>
            <a:r>
              <a:rPr lang="en-US" dirty="0"/>
              <a:t> 1994). Furthermore, </a:t>
            </a:r>
            <a:r>
              <a:rPr lang="en-US" dirty="0" err="1"/>
              <a:t>adolescents</a:t>
            </a:r>
            <a:r>
              <a:rPr lang="en-US" dirty="0"/>
              <a:t> with a dual diagnosis seldom report that specific substances alleviate specific symptoms of a particular mental disorder. Environmental risk factors Research findings have identified several </a:t>
            </a:r>
            <a:r>
              <a:rPr lang="en-US" dirty="0" err="1"/>
              <a:t>environmental</a:t>
            </a:r>
            <a:r>
              <a:rPr lang="en-US" dirty="0"/>
              <a:t> factors relevant to the cumulative risk of development of a dual diagnosis in young people. These include prenatal exposure to alcohol and </a:t>
            </a:r>
            <a:r>
              <a:rPr lang="en-US" dirty="0" err="1"/>
              <a:t>psychoactive</a:t>
            </a:r>
            <a:r>
              <a:rPr lang="en-US" dirty="0"/>
              <a:t> substances, low birth weight, anoxia and brain damage at birth, childhood temperament, high levels of emotional reactivity and impulsivity, and parental attitudes of permissiveness towards use of substances by young people (Hawkins 1992). Intellectual disability, school exclusion, family conflict, adverse childhood experiences and witnessing domestic violence are also significantly associated with increased substance use and </a:t>
            </a:r>
            <a:r>
              <a:rPr lang="en-US" dirty="0" err="1"/>
              <a:t>development</a:t>
            </a:r>
            <a:r>
              <a:rPr lang="en-US" dirty="0"/>
              <a:t> of a mental disorder. Association with regular drug-using peers increases the likelihood of substance use in adolescents. Dual diagnosis is also overrepresented in the homeless population, prisons and the lesbian, gay, bisexual and </a:t>
            </a:r>
            <a:r>
              <a:rPr lang="en-US" dirty="0" err="1"/>
              <a:t>transgender</a:t>
            </a:r>
            <a:r>
              <a:rPr lang="en-US" dirty="0"/>
              <a:t> (LGBT) community (Catchpole 2</a:t>
            </a:r>
          </a:p>
        </p:txBody>
      </p:sp>
      <p:sp>
        <p:nvSpPr>
          <p:cNvPr id="4" name="Slide Number Placeholder 3"/>
          <p:cNvSpPr>
            <a:spLocks noGrp="1"/>
          </p:cNvSpPr>
          <p:nvPr>
            <p:ph type="sldNum" sz="quarter" idx="10"/>
          </p:nvPr>
        </p:nvSpPr>
        <p:spPr/>
        <p:txBody>
          <a:bodyPr/>
          <a:lstStyle/>
          <a:p>
            <a:fld id="{48A16965-8566-472D-AA78-B04E9559FDE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owing to the variable combination of mental illness and substance use problems, there is no single symptom or group of symptoms common to all combinations. </a:t>
            </a:r>
          </a:p>
          <a:p>
            <a:r>
              <a:rPr lang="en-US" dirty="0"/>
              <a:t>The symptoms of one problem can resemble, mask or exacerbate the symptoms of the other. </a:t>
            </a:r>
          </a:p>
          <a:p>
            <a:r>
              <a:rPr lang="en-US" dirty="0"/>
              <a:t>The presence of a dual diagnosis increases severity and complicates recovery</a:t>
            </a:r>
          </a:p>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In clinical practice, it is often difficult to differentiate Alcohol-induced disorders from dual diagnosis because most young people are usually not able to achieve the lengthy abstinence from alcohol that is required for a formal diagnosis. </a:t>
            </a:r>
          </a:p>
          <a:p>
            <a:r>
              <a:rPr lang="en-US" dirty="0"/>
              <a:t>For this reason, diagnosis of mental disorder needs to be flexible. Symptoms may change with maturity, a decrease in alcohol use, prolonged abstinence or level of environmental stress.</a:t>
            </a:r>
          </a:p>
          <a:p>
            <a:endParaRPr lang="en-US" dirty="0"/>
          </a:p>
        </p:txBody>
      </p:sp>
      <p:sp>
        <p:nvSpPr>
          <p:cNvPr id="4" name="Slide Number Placeholder 3"/>
          <p:cNvSpPr>
            <a:spLocks noGrp="1"/>
          </p:cNvSpPr>
          <p:nvPr>
            <p:ph type="sldNum" sz="quarter" idx="10"/>
          </p:nvPr>
        </p:nvSpPr>
        <p:spPr/>
        <p:txBody>
          <a:bodyPr/>
          <a:lstStyle/>
          <a:p>
            <a:fld id="{48A16965-8566-472D-AA78-B04E9559FDE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EC79CC-D450-4CBE-82F8-82E5FF720992}"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880A3-4C55-48A8-9349-DD77B9991047}"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1328F-9ED0-4964-825E-F7379CFB5A81}"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B0275AA-9267-47AB-88FE-912C68CA8205}"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5BD9B7-E991-4712-B328-C1EFE5400E1D}"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73DC22-086A-4566-986D-C68A6EC7037A}"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E0D39-FA3A-4514-A508-7B91564E8799}"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B9216-1AA2-4CE5-808D-D5147E845C56}"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B0959-E2B1-4EA5-BBBB-848DF3F59239}" type="datetime1">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49FFDD-4912-464C-B085-72E5460414E9}"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8BDC3-AEDC-48B3-88D0-A505F40B6E25}" type="datetime1">
              <a:rPr lang="en-US" smtClean="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185D6-649B-4416-8344-6611FAC54929}" type="datetime1">
              <a:rPr lang="en-US" smtClean="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D542A-3D9D-478E-A70C-04591256A043}"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5E9471-EE4A-474C-A0A9-4E1A3396729A}" type="datetime1">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927F553-2736-4C87-A562-EBA44AACA4D5}" type="datetime1">
              <a:rPr lang="en-US" smtClean="0"/>
              <a:pPr/>
              <a:t>11/23/2022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384" y="0"/>
            <a:ext cx="11585616" cy="2434634"/>
          </a:xfrm>
        </p:spPr>
        <p:txBody>
          <a:bodyPr>
            <a:noAutofit/>
          </a:bodyPr>
          <a:lstStyle/>
          <a:p>
            <a:r>
              <a:rPr lang="en-US" dirty="0"/>
              <a:t>Burden and management of  AUD and co occurring mental disorder </a:t>
            </a:r>
          </a:p>
        </p:txBody>
      </p:sp>
      <p:sp>
        <p:nvSpPr>
          <p:cNvPr id="3" name="Subtitle 2"/>
          <p:cNvSpPr>
            <a:spLocks noGrp="1"/>
          </p:cNvSpPr>
          <p:nvPr>
            <p:ph type="subTitle" idx="1"/>
          </p:nvPr>
        </p:nvSpPr>
        <p:spPr>
          <a:xfrm>
            <a:off x="2065426" y="2923504"/>
            <a:ext cx="9602833" cy="3779949"/>
          </a:xfrm>
        </p:spPr>
        <p:txBody>
          <a:bodyPr>
            <a:noAutofit/>
          </a:bodyPr>
          <a:lstStyle/>
          <a:p>
            <a:r>
              <a:rPr lang="en-US" sz="2000" b="1" dirty="0"/>
              <a:t>Catherine </a:t>
            </a:r>
            <a:r>
              <a:rPr lang="en-US" sz="2000" b="1" dirty="0" err="1"/>
              <a:t>Abbo</a:t>
            </a:r>
            <a:r>
              <a:rPr lang="en-US" sz="2000" dirty="0"/>
              <a:t>, </a:t>
            </a:r>
            <a:r>
              <a:rPr lang="en-US" sz="2000" dirty="0" err="1"/>
              <a:t>MBchB</a:t>
            </a:r>
            <a:r>
              <a:rPr lang="en-US" sz="2000" dirty="0"/>
              <a:t>, MMED( Psych), Cert/</a:t>
            </a:r>
            <a:r>
              <a:rPr lang="en-US" sz="2000" dirty="0" err="1"/>
              <a:t>Mphil</a:t>
            </a:r>
            <a:r>
              <a:rPr lang="en-US" sz="2000" dirty="0"/>
              <a:t>( Child and Adolescent Psychiatry, PhD</a:t>
            </a:r>
          </a:p>
          <a:p>
            <a:r>
              <a:rPr lang="en-US" sz="2000" dirty="0"/>
              <a:t>Associate Professor</a:t>
            </a:r>
          </a:p>
          <a:p>
            <a:r>
              <a:rPr lang="en-US" sz="2000" dirty="0"/>
              <a:t>Dept of Psychiatry, </a:t>
            </a:r>
            <a:r>
              <a:rPr lang="en-US" sz="2000" dirty="0" err="1"/>
              <a:t>MakCHS</a:t>
            </a:r>
            <a:endParaRPr lang="en-US" sz="2000" dirty="0"/>
          </a:p>
          <a:p>
            <a:r>
              <a:rPr lang="en-US" sz="2000" b="1" dirty="0"/>
              <a:t>Raymond </a:t>
            </a:r>
            <a:r>
              <a:rPr lang="en-US" sz="2000" b="1" dirty="0" err="1"/>
              <a:t>Odokonyero</a:t>
            </a:r>
            <a:r>
              <a:rPr lang="en-US" sz="2000" dirty="0"/>
              <a:t>( </a:t>
            </a:r>
            <a:r>
              <a:rPr lang="en-US" sz="2000" dirty="0" err="1"/>
              <a:t>MBchB</a:t>
            </a:r>
            <a:r>
              <a:rPr lang="en-US" sz="2000" dirty="0"/>
              <a:t>, MMED(Psych)</a:t>
            </a:r>
          </a:p>
          <a:p>
            <a:r>
              <a:rPr lang="en-US" sz="2000" dirty="0"/>
              <a:t>Lecturer</a:t>
            </a:r>
          </a:p>
          <a:p>
            <a:r>
              <a:rPr lang="en-US" sz="2000" dirty="0"/>
              <a:t>Dept of Psychiatry, </a:t>
            </a:r>
            <a:r>
              <a:rPr lang="en-US" sz="2000" dirty="0" err="1"/>
              <a:t>MakCHS</a:t>
            </a:r>
            <a:endParaRPr lang="en-US" sz="2000" dirty="0"/>
          </a:p>
          <a:p>
            <a:r>
              <a:rPr lang="en-US" sz="2000" b="1" dirty="0"/>
              <a:t>Kenneth </a:t>
            </a:r>
            <a:r>
              <a:rPr lang="en-US" sz="2000" b="1" dirty="0" err="1"/>
              <a:t>Kalani</a:t>
            </a:r>
            <a:r>
              <a:rPr lang="en-US" sz="2000" b="1" dirty="0"/>
              <a:t>( </a:t>
            </a:r>
            <a:r>
              <a:rPr lang="en-US" sz="2000" dirty="0" err="1"/>
              <a:t>MBchB</a:t>
            </a:r>
            <a:r>
              <a:rPr lang="en-US" sz="2000" dirty="0"/>
              <a:t>, MMED(Psych)</a:t>
            </a:r>
          </a:p>
          <a:p>
            <a:r>
              <a:rPr lang="en-US" sz="2000" dirty="0"/>
              <a:t>Senior Medical Officer, MOH</a:t>
            </a:r>
          </a:p>
          <a:p>
            <a:endParaRPr lang="en-US" sz="2000" dirty="0"/>
          </a:p>
        </p:txBody>
      </p:sp>
      <p:sp>
        <p:nvSpPr>
          <p:cNvPr id="4" name="Date Placeholder 3"/>
          <p:cNvSpPr>
            <a:spLocks noGrp="1"/>
          </p:cNvSpPr>
          <p:nvPr>
            <p:ph type="dt" sz="half" idx="10"/>
          </p:nvPr>
        </p:nvSpPr>
        <p:spPr/>
        <p:txBody>
          <a:bodyPr/>
          <a:lstStyle/>
          <a:p>
            <a:fld id="{654DE02E-D377-4959-BBC9-B2B52AF05E14}"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5792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DD</a:t>
            </a:r>
          </a:p>
        </p:txBody>
      </p:sp>
      <p:sp>
        <p:nvSpPr>
          <p:cNvPr id="3" name="Content Placeholder 2"/>
          <p:cNvSpPr>
            <a:spLocks noGrp="1"/>
          </p:cNvSpPr>
          <p:nvPr>
            <p:ph idx="1"/>
          </p:nvPr>
        </p:nvSpPr>
        <p:spPr>
          <a:xfrm>
            <a:off x="1249252" y="1661374"/>
            <a:ext cx="6722772" cy="4249847"/>
          </a:xfrm>
        </p:spPr>
        <p:txBody>
          <a:bodyPr>
            <a:normAutofit fontScale="77500" lnSpcReduction="20000"/>
          </a:bodyPr>
          <a:lstStyle/>
          <a:p>
            <a:r>
              <a:rPr lang="en-US" sz="3200" dirty="0" err="1"/>
              <a:t>Multfactorial</a:t>
            </a:r>
            <a:r>
              <a:rPr lang="en-US" sz="3200" dirty="0"/>
              <a:t> and interactional</a:t>
            </a:r>
          </a:p>
          <a:p>
            <a:r>
              <a:rPr lang="en-US" sz="3200" dirty="0"/>
              <a:t>Genes x Environmental factors</a:t>
            </a:r>
          </a:p>
          <a:p>
            <a:r>
              <a:rPr lang="en-US" sz="3200" dirty="0"/>
              <a:t>no clear directional pattern indicating whether mental disorders or AUDs come first.</a:t>
            </a:r>
          </a:p>
          <a:p>
            <a:r>
              <a:rPr lang="en-US" sz="3200" dirty="0"/>
              <a:t>Most Young People, MD </a:t>
            </a:r>
            <a:r>
              <a:rPr lang="en-US" sz="3200" dirty="0" err="1"/>
              <a:t>preceeds</a:t>
            </a:r>
            <a:r>
              <a:rPr lang="en-US" sz="3200" dirty="0"/>
              <a:t> AUD</a:t>
            </a:r>
          </a:p>
          <a:p>
            <a:r>
              <a:rPr lang="en-US" sz="3200" dirty="0"/>
              <a:t>Earlier onset of Alcohol use tends to confer worse outcomes. </a:t>
            </a:r>
          </a:p>
          <a:p>
            <a:r>
              <a:rPr lang="en-US" sz="3200" dirty="0"/>
              <a:t>Understand why Young People use alcohol helps in Understanding the Risk Factors</a:t>
            </a:r>
          </a:p>
          <a:p>
            <a:endParaRPr lang="en-US" dirty="0"/>
          </a:p>
          <a:p>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6" name="Diagram 5"/>
          <p:cNvGraphicFramePr/>
          <p:nvPr/>
        </p:nvGraphicFramePr>
        <p:xfrm>
          <a:off x="8213859" y="2459864"/>
          <a:ext cx="3978141" cy="321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878097" y="3747752"/>
            <a:ext cx="656822" cy="646331"/>
          </a:xfrm>
          <a:prstGeom prst="rect">
            <a:avLst/>
          </a:prstGeom>
          <a:noFill/>
        </p:spPr>
        <p:txBody>
          <a:bodyPr wrap="square" rtlCol="0">
            <a:spAutoFit/>
          </a:bodyPr>
          <a:lstStyle/>
          <a:p>
            <a:r>
              <a:rPr lang="en-US" dirty="0"/>
              <a:t>Shared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93" y="199108"/>
            <a:ext cx="8911687" cy="1280890"/>
          </a:xfrm>
        </p:spPr>
        <p:txBody>
          <a:bodyPr/>
          <a:lstStyle/>
          <a:p>
            <a:r>
              <a:rPr lang="en-US" dirty="0"/>
              <a:t>Risk Factors- hypothesis the explain developmental pathway</a:t>
            </a:r>
          </a:p>
        </p:txBody>
      </p:sp>
      <p:sp>
        <p:nvSpPr>
          <p:cNvPr id="3" name="Content Placeholder 2"/>
          <p:cNvSpPr>
            <a:spLocks noGrp="1"/>
          </p:cNvSpPr>
          <p:nvPr>
            <p:ph idx="1"/>
          </p:nvPr>
        </p:nvSpPr>
        <p:spPr>
          <a:xfrm>
            <a:off x="1430113" y="1734355"/>
            <a:ext cx="8915400" cy="764146"/>
          </a:xfrm>
        </p:spPr>
        <p:txBody>
          <a:bodyPr>
            <a:normAutofit lnSpcReduction="10000"/>
          </a:bodyPr>
          <a:lstStyle/>
          <a:p>
            <a:pPr>
              <a:buNone/>
            </a:pPr>
            <a:r>
              <a:rPr lang="en-US" sz="2400" dirty="0"/>
              <a:t>common </a:t>
            </a:r>
            <a:r>
              <a:rPr lang="en-US" sz="2400" dirty="0" err="1"/>
              <a:t>aetiological</a:t>
            </a:r>
            <a:r>
              <a:rPr lang="en-US" sz="2400" dirty="0"/>
              <a:t> factors (risk factors common to both disorders), </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0" name="TextBox 9"/>
          <p:cNvSpPr txBox="1"/>
          <p:nvPr/>
        </p:nvSpPr>
        <p:spPr>
          <a:xfrm>
            <a:off x="6535334" y="3267258"/>
            <a:ext cx="2578615" cy="2308324"/>
          </a:xfrm>
          <a:prstGeom prst="rect">
            <a:avLst/>
          </a:prstGeom>
          <a:noFill/>
        </p:spPr>
        <p:txBody>
          <a:bodyPr wrap="square" rtlCol="0">
            <a:spAutoFit/>
          </a:bodyPr>
          <a:lstStyle/>
          <a:p>
            <a:r>
              <a:rPr lang="en-US" dirty="0"/>
              <a:t>Shared Risk Factors</a:t>
            </a:r>
          </a:p>
          <a:p>
            <a:r>
              <a:rPr lang="en-US" dirty="0"/>
              <a:t>Genetic Predisposition and/or social or environmental factors </a:t>
            </a:r>
            <a:r>
              <a:rPr lang="en-US" dirty="0" err="1"/>
              <a:t>e.g</a:t>
            </a:r>
            <a:r>
              <a:rPr lang="en-US" dirty="0"/>
              <a:t> adverse life events, social economic status</a:t>
            </a:r>
          </a:p>
        </p:txBody>
      </p:sp>
      <p:sp>
        <p:nvSpPr>
          <p:cNvPr id="11" name="TextBox 10"/>
          <p:cNvSpPr txBox="1"/>
          <p:nvPr/>
        </p:nvSpPr>
        <p:spPr>
          <a:xfrm>
            <a:off x="3850783" y="2253802"/>
            <a:ext cx="567784" cy="369332"/>
          </a:xfrm>
          <a:prstGeom prst="rect">
            <a:avLst/>
          </a:prstGeom>
          <a:noFill/>
        </p:spPr>
        <p:txBody>
          <a:bodyPr wrap="none" rtlCol="0">
            <a:spAutoFit/>
          </a:bodyPr>
          <a:lstStyle/>
          <a:p>
            <a:r>
              <a:rPr lang="en-US" dirty="0"/>
              <a:t>MD</a:t>
            </a:r>
          </a:p>
        </p:txBody>
      </p:sp>
      <p:sp>
        <p:nvSpPr>
          <p:cNvPr id="12" name="TextBox 11"/>
          <p:cNvSpPr txBox="1"/>
          <p:nvPr/>
        </p:nvSpPr>
        <p:spPr>
          <a:xfrm>
            <a:off x="3412901" y="5061397"/>
            <a:ext cx="678391" cy="369332"/>
          </a:xfrm>
          <a:prstGeom prst="rect">
            <a:avLst/>
          </a:prstGeom>
          <a:noFill/>
        </p:spPr>
        <p:txBody>
          <a:bodyPr wrap="none" rtlCol="0">
            <a:spAutoFit/>
          </a:bodyPr>
          <a:lstStyle/>
          <a:p>
            <a:r>
              <a:rPr lang="en-US" dirty="0"/>
              <a:t>AUD</a:t>
            </a:r>
          </a:p>
        </p:txBody>
      </p:sp>
      <p:sp>
        <p:nvSpPr>
          <p:cNvPr id="13" name="Up Arrow 12"/>
          <p:cNvSpPr/>
          <p:nvPr/>
        </p:nvSpPr>
        <p:spPr>
          <a:xfrm rot="18147432">
            <a:off x="5547523" y="1985995"/>
            <a:ext cx="484632" cy="18798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4445178">
            <a:off x="5538129" y="4563524"/>
            <a:ext cx="484632" cy="13675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0800000">
            <a:off x="2728174" y="351378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4312275" y="344939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62897" y="2768957"/>
            <a:ext cx="1081825" cy="646331"/>
          </a:xfrm>
          <a:prstGeom prst="rect">
            <a:avLst/>
          </a:prstGeom>
          <a:noFill/>
        </p:spPr>
        <p:txBody>
          <a:bodyPr wrap="square" rtlCol="0">
            <a:spAutoFit/>
          </a:bodyPr>
          <a:lstStyle/>
          <a:p>
            <a:r>
              <a:rPr lang="en-US" sz="1200" dirty="0"/>
              <a:t>Coping with </a:t>
            </a:r>
          </a:p>
          <a:p>
            <a:r>
              <a:rPr lang="en-US" sz="1200" dirty="0"/>
              <a:t>symptoms</a:t>
            </a:r>
          </a:p>
        </p:txBody>
      </p:sp>
      <p:sp>
        <p:nvSpPr>
          <p:cNvPr id="18" name="TextBox 17"/>
          <p:cNvSpPr txBox="1"/>
          <p:nvPr/>
        </p:nvSpPr>
        <p:spPr>
          <a:xfrm>
            <a:off x="3992451" y="4481849"/>
            <a:ext cx="1317990" cy="461665"/>
          </a:xfrm>
          <a:prstGeom prst="rect">
            <a:avLst/>
          </a:prstGeom>
          <a:noFill/>
        </p:spPr>
        <p:txBody>
          <a:bodyPr wrap="none" rtlCol="0">
            <a:spAutoFit/>
          </a:bodyPr>
          <a:lstStyle/>
          <a:p>
            <a:r>
              <a:rPr lang="en-US" sz="1200" dirty="0"/>
              <a:t>Negative </a:t>
            </a:r>
          </a:p>
          <a:p>
            <a:r>
              <a:rPr lang="en-US" sz="1200" dirty="0"/>
              <a:t>consequences</a:t>
            </a:r>
          </a:p>
        </p:txBody>
      </p:sp>
      <p:sp>
        <p:nvSpPr>
          <p:cNvPr id="19" name="Rectangle 18"/>
          <p:cNvSpPr/>
          <p:nvPr/>
        </p:nvSpPr>
        <p:spPr>
          <a:xfrm>
            <a:off x="888643" y="5937160"/>
            <a:ext cx="9350062" cy="830997"/>
          </a:xfrm>
          <a:prstGeom prst="rect">
            <a:avLst/>
          </a:prstGeom>
        </p:spPr>
        <p:txBody>
          <a:bodyPr wrap="square">
            <a:spAutoFit/>
          </a:bodyPr>
          <a:lstStyle/>
          <a:p>
            <a:r>
              <a:rPr lang="en-US" sz="1400" dirty="0"/>
              <a:t> </a:t>
            </a:r>
            <a:r>
              <a:rPr lang="en-US" sz="2400" dirty="0"/>
              <a:t>bidirectional feedback (presence of mental disorder can contribute to the development of SUD and vice versa</a:t>
            </a:r>
            <a:r>
              <a:rPr lang="en-US" sz="1400" dirty="0"/>
              <a:t>),</a:t>
            </a:r>
          </a:p>
        </p:txBody>
      </p:sp>
      <p:sp>
        <p:nvSpPr>
          <p:cNvPr id="20" name="TextBox 19"/>
          <p:cNvSpPr txBox="1"/>
          <p:nvPr/>
        </p:nvSpPr>
        <p:spPr>
          <a:xfrm>
            <a:off x="708338" y="2588654"/>
            <a:ext cx="1923925" cy="369332"/>
          </a:xfrm>
          <a:prstGeom prst="rect">
            <a:avLst/>
          </a:prstGeom>
          <a:noFill/>
        </p:spPr>
        <p:txBody>
          <a:bodyPr wrap="none" rtlCol="0">
            <a:spAutoFit/>
          </a:bodyPr>
          <a:lstStyle/>
          <a:p>
            <a:r>
              <a:rPr lang="en-US" dirty="0"/>
              <a:t>Self Medication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Slide Number Placeholder 2"/>
          <p:cNvSpPr txBox="1">
            <a:spLocks/>
          </p:cNvSpPr>
          <p:nvPr/>
        </p:nvSpPr>
        <p:spPr bwMode="gray">
          <a:xfrm>
            <a:off x="531812" y="787782"/>
            <a:ext cx="779767"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FEFFFF"/>
              </a:solidFill>
              <a:effectLst/>
              <a:uLnTx/>
              <a:uFillTx/>
              <a:latin typeface="+mn-lt"/>
              <a:ea typeface="+mn-ea"/>
              <a:cs typeface="+mn-cs"/>
            </a:endParaRPr>
          </a:p>
        </p:txBody>
      </p:sp>
      <p:sp>
        <p:nvSpPr>
          <p:cNvPr id="6" name="TextBox 5"/>
          <p:cNvSpPr txBox="1"/>
          <p:nvPr/>
        </p:nvSpPr>
        <p:spPr>
          <a:xfrm>
            <a:off x="1612610" y="2293729"/>
            <a:ext cx="3810000" cy="1015663"/>
          </a:xfrm>
          <a:prstGeom prst="rect">
            <a:avLst/>
          </a:prstGeom>
          <a:solidFill>
            <a:srgbClr val="FF0000"/>
          </a:solidFill>
        </p:spPr>
        <p:txBody>
          <a:bodyPr wrap="square" rtlCol="0">
            <a:spAutoFit/>
          </a:bodyPr>
          <a:lstStyle/>
          <a:p>
            <a:r>
              <a:rPr lang="en-US" sz="2400" b="1" dirty="0"/>
              <a:t>Risk Factors/adversity</a:t>
            </a:r>
          </a:p>
          <a:p>
            <a:r>
              <a:rPr lang="en-US" dirty="0"/>
              <a:t>Increase the person’s chances for substance abuse</a:t>
            </a:r>
          </a:p>
        </p:txBody>
      </p:sp>
      <p:sp>
        <p:nvSpPr>
          <p:cNvPr id="7" name="TextBox 6"/>
          <p:cNvSpPr txBox="1"/>
          <p:nvPr/>
        </p:nvSpPr>
        <p:spPr>
          <a:xfrm>
            <a:off x="8862119" y="1972599"/>
            <a:ext cx="2935599" cy="1569660"/>
          </a:xfrm>
          <a:prstGeom prst="rect">
            <a:avLst/>
          </a:prstGeom>
          <a:solidFill>
            <a:schemeClr val="bg2">
              <a:lumMod val="50000"/>
            </a:schemeClr>
          </a:solidFill>
        </p:spPr>
        <p:txBody>
          <a:bodyPr wrap="square" rtlCol="0">
            <a:spAutoFit/>
          </a:bodyPr>
          <a:lstStyle/>
          <a:p>
            <a:r>
              <a:rPr lang="en-US" sz="2400" b="1" dirty="0"/>
              <a:t>Protective factors </a:t>
            </a:r>
            <a:r>
              <a:rPr lang="en-US" dirty="0"/>
              <a:t>can reduce the risk acts as buffers to the negative effects of adversity or risk factors</a:t>
            </a:r>
          </a:p>
        </p:txBody>
      </p:sp>
      <p:sp>
        <p:nvSpPr>
          <p:cNvPr id="8" name="TextBox 7"/>
          <p:cNvSpPr txBox="1"/>
          <p:nvPr/>
        </p:nvSpPr>
        <p:spPr>
          <a:xfrm>
            <a:off x="6113084" y="-33409"/>
            <a:ext cx="2954715" cy="1569660"/>
          </a:xfrm>
          <a:prstGeom prst="rect">
            <a:avLst/>
          </a:prstGeom>
          <a:solidFill>
            <a:schemeClr val="bg2">
              <a:lumMod val="50000"/>
            </a:schemeClr>
          </a:solidFill>
        </p:spPr>
        <p:txBody>
          <a:bodyPr wrap="square" rtlCol="0">
            <a:spAutoFit/>
          </a:bodyPr>
          <a:lstStyle/>
          <a:p>
            <a:r>
              <a:rPr lang="en-US" sz="2400" b="1" dirty="0"/>
              <a:t>Resilience</a:t>
            </a:r>
          </a:p>
          <a:p>
            <a:r>
              <a:rPr lang="en-US" dirty="0"/>
              <a:t>Characteristics that enhance normal development in difficult conditions </a:t>
            </a:r>
          </a:p>
        </p:txBody>
      </p:sp>
      <p:sp>
        <p:nvSpPr>
          <p:cNvPr id="9" name="TextBox 8"/>
          <p:cNvSpPr txBox="1"/>
          <p:nvPr/>
        </p:nvSpPr>
        <p:spPr>
          <a:xfrm>
            <a:off x="5145633" y="4178843"/>
            <a:ext cx="4191000" cy="1569660"/>
          </a:xfrm>
          <a:prstGeom prst="rect">
            <a:avLst/>
          </a:prstGeom>
          <a:solidFill>
            <a:srgbClr val="FF0000"/>
          </a:solidFill>
        </p:spPr>
        <p:txBody>
          <a:bodyPr wrap="square" rtlCol="0">
            <a:spAutoFit/>
          </a:bodyPr>
          <a:lstStyle/>
          <a:p>
            <a:r>
              <a:rPr lang="en-US" sz="2400" b="1" dirty="0"/>
              <a:t>Vulnerability</a:t>
            </a:r>
          </a:p>
          <a:p>
            <a:r>
              <a:rPr lang="en-US" dirty="0"/>
              <a:t>Characteristics of the child, the family, wider community which might threaten or challenge healthy development</a:t>
            </a:r>
          </a:p>
        </p:txBody>
      </p:sp>
      <p:sp>
        <p:nvSpPr>
          <p:cNvPr id="10" name="Right Arrow 9"/>
          <p:cNvSpPr/>
          <p:nvPr/>
        </p:nvSpPr>
        <p:spPr>
          <a:xfrm>
            <a:off x="5356919" y="2559245"/>
            <a:ext cx="3505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5797294" y="2463714"/>
            <a:ext cx="2415549" cy="58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5400000">
            <a:off x="6027766" y="3273203"/>
            <a:ext cx="2057401" cy="369332"/>
          </a:xfrm>
          <a:prstGeom prst="rect">
            <a:avLst/>
          </a:prstGeom>
          <a:noFill/>
        </p:spPr>
        <p:txBody>
          <a:bodyPr wrap="square" rtlCol="0">
            <a:spAutoFit/>
          </a:bodyPr>
          <a:lstStyle/>
          <a:p>
            <a:r>
              <a:rPr lang="en-US" dirty="0"/>
              <a:t>Factors intrinsic </a:t>
            </a:r>
          </a:p>
        </p:txBody>
      </p:sp>
      <p:sp>
        <p:nvSpPr>
          <p:cNvPr id="14" name="TextBox 13"/>
          <p:cNvSpPr txBox="1"/>
          <p:nvPr/>
        </p:nvSpPr>
        <p:spPr>
          <a:xfrm>
            <a:off x="138371" y="-106874"/>
            <a:ext cx="5974713" cy="1200329"/>
          </a:xfrm>
          <a:prstGeom prst="rect">
            <a:avLst/>
          </a:prstGeom>
          <a:noFill/>
        </p:spPr>
        <p:txBody>
          <a:bodyPr wrap="square" rtlCol="0">
            <a:spAutoFit/>
          </a:bodyPr>
          <a:lstStyle/>
          <a:p>
            <a:r>
              <a:rPr lang="en-US" sz="3600" b="1" dirty="0"/>
              <a:t>Prevention of DD in young people</a:t>
            </a:r>
          </a:p>
        </p:txBody>
      </p:sp>
      <p:sp>
        <p:nvSpPr>
          <p:cNvPr id="15" name="TextBox 14"/>
          <p:cNvSpPr txBox="1"/>
          <p:nvPr/>
        </p:nvSpPr>
        <p:spPr>
          <a:xfrm>
            <a:off x="1003392" y="3870362"/>
            <a:ext cx="3696395" cy="1631216"/>
          </a:xfrm>
          <a:prstGeom prst="rect">
            <a:avLst/>
          </a:prstGeom>
          <a:solidFill>
            <a:srgbClr val="FFFF00"/>
          </a:solidFill>
        </p:spPr>
        <p:txBody>
          <a:bodyPr wrap="square" rtlCol="0">
            <a:spAutoFit/>
          </a:bodyPr>
          <a:lstStyle/>
          <a:p>
            <a:r>
              <a:rPr lang="en-US" sz="2000" b="1" dirty="0">
                <a:solidFill>
                  <a:srgbClr val="00B050"/>
                </a:solidFill>
              </a:rPr>
              <a:t>Aim: Occurrence of new cases by Risk and Vulnerability factors and/ or  protective and resilience factors (Begun ,1993)</a:t>
            </a:r>
          </a:p>
        </p:txBody>
      </p:sp>
      <p:cxnSp>
        <p:nvCxnSpPr>
          <p:cNvPr id="16" name="Straight Arrow Connector 15"/>
          <p:cNvCxnSpPr/>
          <p:nvPr/>
        </p:nvCxnSpPr>
        <p:spPr>
          <a:xfrm>
            <a:off x="2200947" y="4178843"/>
            <a:ext cx="0" cy="384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54077" y="3794166"/>
            <a:ext cx="0" cy="3846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003392" y="4726778"/>
            <a:ext cx="4085" cy="47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2" descr="Preventing adolescent substance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172" y="0"/>
            <a:ext cx="9267566"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and Drug Unit-</a:t>
            </a:r>
            <a:r>
              <a:rPr lang="en-US" dirty="0" err="1"/>
              <a:t>Butabika</a:t>
            </a:r>
            <a:r>
              <a:rPr lang="en-US" dirty="0"/>
              <a:t> Hospital </a:t>
            </a:r>
          </a:p>
        </p:txBody>
      </p:sp>
      <p:sp>
        <p:nvSpPr>
          <p:cNvPr id="3" name="Content Placeholder 2"/>
          <p:cNvSpPr>
            <a:spLocks noGrp="1"/>
          </p:cNvSpPr>
          <p:nvPr>
            <p:ph idx="1"/>
          </p:nvPr>
        </p:nvSpPr>
        <p:spPr/>
        <p:txBody>
          <a:bodyPr/>
          <a:lstStyle/>
          <a:p>
            <a:r>
              <a:rPr lang="en-US" dirty="0"/>
              <a:t>Admissions Jan –June 2019</a:t>
            </a:r>
          </a:p>
          <a:p>
            <a:r>
              <a:rPr lang="en-US" dirty="0"/>
              <a:t>73 patients</a:t>
            </a:r>
          </a:p>
          <a:p>
            <a:pPr lvl="1"/>
            <a:r>
              <a:rPr lang="en-US" dirty="0"/>
              <a:t>Male: 67 (91.7%)</a:t>
            </a:r>
          </a:p>
          <a:p>
            <a:pPr lvl="1"/>
            <a:r>
              <a:rPr lang="en-US" dirty="0"/>
              <a:t>Female 6(8.3%)</a:t>
            </a:r>
          </a:p>
          <a:p>
            <a:r>
              <a:rPr lang="en-US" dirty="0"/>
              <a:t>Age below 24 years: 36( 49.3%)</a:t>
            </a:r>
          </a:p>
          <a:p>
            <a:r>
              <a:rPr lang="en-US" dirty="0"/>
              <a:t>Male: 33(91.7%)</a:t>
            </a:r>
          </a:p>
          <a:p>
            <a:r>
              <a:rPr lang="en-US" dirty="0"/>
              <a:t>Female: 3(8.3%)</a:t>
            </a:r>
          </a:p>
          <a:p>
            <a:r>
              <a:rPr lang="en-US" dirty="0"/>
              <a:t>Occupation: student 31(86%)</a:t>
            </a:r>
          </a:p>
          <a:p>
            <a:endParaRPr lang="en-US" dirty="0"/>
          </a:p>
          <a:p>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359" y="2133600"/>
            <a:ext cx="4589253" cy="3441940"/>
          </a:xfrm>
          <a:prstGeom prst="rect">
            <a:avLst/>
          </a:prstGeom>
        </p:spPr>
      </p:pic>
    </p:spTree>
    <p:extLst>
      <p:ext uri="{BB962C8B-B14F-4D97-AF65-F5344CB8AC3E}">
        <p14:creationId xmlns:p14="http://schemas.microsoft.com/office/powerpoint/2010/main" val="318569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Title 1"/>
          <p:cNvSpPr txBox="1">
            <a:spLocks/>
          </p:cNvSpPr>
          <p:nvPr/>
        </p:nvSpPr>
        <p:spPr>
          <a:xfrm>
            <a:off x="2592925" y="624110"/>
            <a:ext cx="8911687" cy="128089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lumMod val="85000"/>
                    <a:lumOff val="15000"/>
                  </a:schemeClr>
                </a:solidFill>
                <a:effectLst/>
                <a:uLnTx/>
                <a:uFillTx/>
                <a:latin typeface="+mj-lt"/>
                <a:ea typeface="+mj-ea"/>
                <a:cs typeface="+mj-cs"/>
              </a:rPr>
              <a:t>ADU Diagnoses</a:t>
            </a:r>
            <a:endParaRPr kumimoji="0" lang="en-US" sz="36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5" name="Content Placeholder 2"/>
          <p:cNvSpPr txBox="1">
            <a:spLocks/>
          </p:cNvSpPr>
          <p:nvPr/>
        </p:nvSpPr>
        <p:spPr>
          <a:xfrm>
            <a:off x="1742537" y="2536166"/>
            <a:ext cx="4065262" cy="3964667"/>
          </a:xfrm>
          <a:prstGeom prst="rect">
            <a:avLst/>
          </a:prstGeom>
        </p:spPr>
        <p:txBody>
          <a:bodyPr>
            <a:normAutofit fontScale="775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Alcohol, marijuana, cocaine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Tobacco, marijuana, alcohol</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Alcohol ,Nicotine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Heroine, cannabis, nicotine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Marijuana, alcohol, tobacco</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Alcohol, marijuana</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Alcohol, nicotine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600" b="0" i="0" u="none" strike="noStrike" kern="1200" cap="none" spc="0" normalizeH="0" baseline="0" noProof="0">
                <a:ln>
                  <a:noFill/>
                </a:ln>
                <a:solidFill>
                  <a:schemeClr val="tx1">
                    <a:lumMod val="75000"/>
                    <a:lumOff val="25000"/>
                  </a:schemeClr>
                </a:solidFill>
                <a:effectLst/>
                <a:uLnTx/>
                <a:uFillTx/>
                <a:latin typeface="+mn-lt"/>
                <a:ea typeface="+mn-ea"/>
                <a:cs typeface="+mn-cs"/>
              </a:rPr>
              <a:t>Benzhexol, Nicotine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 name="Date Placeholder 3"/>
          <p:cNvSpPr txBox="1">
            <a:spLocks/>
          </p:cNvSpPr>
          <p:nvPr/>
        </p:nvSpPr>
        <p:spPr>
          <a:xfrm>
            <a:off x="10361612" y="6130437"/>
            <a:ext cx="1146283" cy="370396"/>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9D2BE040-D85B-4167-91FE-360376245F1A}" type="datetime1">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11/23/2022</a:t>
            </a:fld>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Slide Number Placeholder 4"/>
          <p:cNvSpPr txBox="1">
            <a:spLocks/>
          </p:cNvSpPr>
          <p:nvPr/>
        </p:nvSpPr>
        <p:spPr bwMode="gray">
          <a:xfrm>
            <a:off x="531812" y="787782"/>
            <a:ext cx="779767"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srgbClr val="FEFFFF"/>
              </a:solidFill>
              <a:effectLst/>
              <a:uLnTx/>
              <a:uFillTx/>
              <a:latin typeface="+mn-lt"/>
              <a:ea typeface="+mn-ea"/>
              <a:cs typeface="+mn-cs"/>
            </a:endParaRPr>
          </a:p>
        </p:txBody>
      </p:sp>
      <p:sp>
        <p:nvSpPr>
          <p:cNvPr id="8" name="TextBox 7"/>
          <p:cNvSpPr txBox="1"/>
          <p:nvPr/>
        </p:nvSpPr>
        <p:spPr>
          <a:xfrm>
            <a:off x="6091551" y="2862443"/>
            <a:ext cx="1779469"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Cannabis</a:t>
            </a:r>
          </a:p>
          <a:p>
            <a:pPr marL="342900" indent="-342900">
              <a:buFont typeface="Arial" panose="020B0604020202020204" pitchFamily="34" charset="0"/>
              <a:buChar char="•"/>
            </a:pPr>
            <a:r>
              <a:rPr lang="en-US" sz="2000" dirty="0"/>
              <a:t>Alcohol</a:t>
            </a:r>
          </a:p>
          <a:p>
            <a:pPr marL="342900" indent="-342900">
              <a:buFont typeface="Arial" panose="020B0604020202020204" pitchFamily="34" charset="0"/>
              <a:buChar char="•"/>
            </a:pPr>
            <a:r>
              <a:rPr lang="en-US" sz="2000" dirty="0"/>
              <a:t>Heroine</a:t>
            </a:r>
          </a:p>
        </p:txBody>
      </p:sp>
      <p:sp>
        <p:nvSpPr>
          <p:cNvPr id="9" name="TextBox 8"/>
          <p:cNvSpPr txBox="1"/>
          <p:nvPr/>
        </p:nvSpPr>
        <p:spPr>
          <a:xfrm>
            <a:off x="8671989" y="2246891"/>
            <a:ext cx="3138832" cy="2862322"/>
          </a:xfrm>
          <a:prstGeom prst="rect">
            <a:avLst/>
          </a:prstGeom>
          <a:noFill/>
        </p:spPr>
        <p:txBody>
          <a:bodyPr wrap="square" rtlCol="0">
            <a:spAutoFit/>
          </a:bodyPr>
          <a:lstStyle/>
          <a:p>
            <a:pPr marL="342900" indent="-342900">
              <a:buFont typeface="Wingdings" panose="05000000000000000000" pitchFamily="2" charset="2"/>
              <a:buChar char="§"/>
            </a:pPr>
            <a:r>
              <a:rPr lang="en-US" sz="2000" dirty="0"/>
              <a:t>Alcohol and PTSD</a:t>
            </a:r>
          </a:p>
          <a:p>
            <a:pPr marL="342900" indent="-342900">
              <a:buFont typeface="Wingdings" panose="05000000000000000000" pitchFamily="2" charset="2"/>
              <a:buChar char="§"/>
            </a:pPr>
            <a:r>
              <a:rPr lang="en-US" sz="2000" dirty="0"/>
              <a:t>Alcohol and Depression</a:t>
            </a:r>
          </a:p>
          <a:p>
            <a:pPr marL="342900" indent="-342900">
              <a:buFont typeface="Wingdings" panose="05000000000000000000" pitchFamily="2" charset="2"/>
              <a:buChar char="§"/>
            </a:pPr>
            <a:r>
              <a:rPr lang="en-US" sz="2000" dirty="0"/>
              <a:t>Alcohol and Epilepsy</a:t>
            </a:r>
          </a:p>
          <a:p>
            <a:pPr marL="342900" indent="-342900">
              <a:buFont typeface="Wingdings" panose="05000000000000000000" pitchFamily="2" charset="2"/>
              <a:buChar char="§"/>
            </a:pPr>
            <a:r>
              <a:rPr lang="en-US" sz="2000" dirty="0"/>
              <a:t>Alcohol, depression and personality Disorder</a:t>
            </a:r>
          </a:p>
          <a:p>
            <a:pPr marL="342900" indent="-342900">
              <a:buFont typeface="Wingdings" panose="05000000000000000000" pitchFamily="2" charset="2"/>
              <a:buChar char="§"/>
            </a:pPr>
            <a:r>
              <a:rPr lang="en-US" sz="2000" dirty="0"/>
              <a:t>Alcohol induced psychosis</a:t>
            </a:r>
          </a:p>
        </p:txBody>
      </p:sp>
      <p:sp>
        <p:nvSpPr>
          <p:cNvPr id="10" name="TextBox 9"/>
          <p:cNvSpPr txBox="1"/>
          <p:nvPr/>
        </p:nvSpPr>
        <p:spPr>
          <a:xfrm>
            <a:off x="8646096" y="2309558"/>
            <a:ext cx="248786" cy="369332"/>
          </a:xfrm>
          <a:prstGeom prst="rect">
            <a:avLst/>
          </a:prstGeom>
          <a:noFill/>
        </p:spPr>
        <p:txBody>
          <a:bodyPr wrap="none" rtlCol="0">
            <a:spAutoFit/>
          </a:bodyPr>
          <a:lstStyle/>
          <a:p>
            <a:r>
              <a:rPr lang="en-US" dirty="0"/>
              <a:t> </a:t>
            </a:r>
          </a:p>
        </p:txBody>
      </p:sp>
      <p:sp>
        <p:nvSpPr>
          <p:cNvPr id="11" name="Rectangle 10"/>
          <p:cNvSpPr/>
          <p:nvPr/>
        </p:nvSpPr>
        <p:spPr>
          <a:xfrm>
            <a:off x="8646096" y="1507115"/>
            <a:ext cx="2249334" cy="461665"/>
          </a:xfrm>
          <a:prstGeom prst="rect">
            <a:avLst/>
          </a:prstGeom>
        </p:spPr>
        <p:txBody>
          <a:bodyPr wrap="none">
            <a:spAutoFit/>
          </a:bodyPr>
          <a:lstStyle/>
          <a:p>
            <a:r>
              <a:rPr lang="en-US" sz="2400" dirty="0"/>
              <a:t>Comorbidities</a:t>
            </a:r>
          </a:p>
        </p:txBody>
      </p:sp>
      <p:sp>
        <p:nvSpPr>
          <p:cNvPr id="12" name="TextBox 11"/>
          <p:cNvSpPr txBox="1"/>
          <p:nvPr/>
        </p:nvSpPr>
        <p:spPr>
          <a:xfrm>
            <a:off x="5709299" y="1512636"/>
            <a:ext cx="2678938" cy="830997"/>
          </a:xfrm>
          <a:prstGeom prst="rect">
            <a:avLst/>
          </a:prstGeom>
          <a:noFill/>
        </p:spPr>
        <p:txBody>
          <a:bodyPr wrap="none" rtlCol="0">
            <a:spAutoFit/>
          </a:bodyPr>
          <a:lstStyle/>
          <a:p>
            <a:r>
              <a:rPr lang="en-US" sz="2400" dirty="0"/>
              <a:t>Single substance</a:t>
            </a:r>
          </a:p>
          <a:p>
            <a:r>
              <a:rPr lang="en-US" sz="2400" dirty="0"/>
              <a:t> use</a:t>
            </a:r>
          </a:p>
        </p:txBody>
      </p:sp>
      <p:sp>
        <p:nvSpPr>
          <p:cNvPr id="13" name="TextBox 12"/>
          <p:cNvSpPr txBox="1"/>
          <p:nvPr/>
        </p:nvSpPr>
        <p:spPr>
          <a:xfrm>
            <a:off x="1582873" y="1774367"/>
            <a:ext cx="2020104" cy="738664"/>
          </a:xfrm>
          <a:prstGeom prst="rect">
            <a:avLst/>
          </a:prstGeom>
          <a:noFill/>
        </p:spPr>
        <p:txBody>
          <a:bodyPr wrap="square" rtlCol="0">
            <a:spAutoFit/>
          </a:bodyPr>
          <a:lstStyle/>
          <a:p>
            <a:r>
              <a:rPr lang="en-US" sz="2400" dirty="0"/>
              <a:t>Multiple SUD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Challenges</a:t>
            </a:r>
          </a:p>
        </p:txBody>
      </p:sp>
      <p:sp>
        <p:nvSpPr>
          <p:cNvPr id="3" name="Content Placeholder 2"/>
          <p:cNvSpPr>
            <a:spLocks noGrp="1"/>
          </p:cNvSpPr>
          <p:nvPr>
            <p:ph idx="1"/>
          </p:nvPr>
        </p:nvSpPr>
        <p:spPr>
          <a:xfrm>
            <a:off x="476518" y="1545466"/>
            <a:ext cx="5782614" cy="3721993"/>
          </a:xfrm>
        </p:spPr>
        <p:txBody>
          <a:bodyPr>
            <a:noAutofit/>
          </a:bodyPr>
          <a:lstStyle/>
          <a:p>
            <a:pPr>
              <a:buNone/>
            </a:pPr>
            <a:r>
              <a:rPr lang="en-US" sz="2400" dirty="0"/>
              <a:t>History</a:t>
            </a:r>
          </a:p>
          <a:p>
            <a:r>
              <a:rPr lang="en-US" sz="2400" dirty="0"/>
              <a:t>variable combination of MD and AUD </a:t>
            </a:r>
          </a:p>
          <a:p>
            <a:r>
              <a:rPr lang="en-US" sz="2400" dirty="0"/>
              <a:t> there is no single symptom or group of symptoms common to all combinations. </a:t>
            </a:r>
          </a:p>
          <a:p>
            <a:r>
              <a:rPr lang="en-US" sz="2400" dirty="0"/>
              <a:t>The symptoms of one problem can resemble, mask or exacerbate the symptoms of the other. </a:t>
            </a:r>
          </a:p>
          <a:p>
            <a:r>
              <a:rPr lang="en-US" sz="2400" dirty="0"/>
              <a:t>Accepting DD</a:t>
            </a:r>
          </a:p>
          <a:p>
            <a:r>
              <a:rPr lang="en-US" sz="2400" dirty="0"/>
              <a:t>The presence of a dual diagnosis increases severity and complicates recovery –Non adherent to treatment,</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extBox 5"/>
          <p:cNvSpPr txBox="1"/>
          <p:nvPr/>
        </p:nvSpPr>
        <p:spPr>
          <a:xfrm>
            <a:off x="8259864" y="1074914"/>
            <a:ext cx="3138832" cy="2862322"/>
          </a:xfrm>
          <a:prstGeom prst="rect">
            <a:avLst/>
          </a:prstGeom>
          <a:noFill/>
        </p:spPr>
        <p:txBody>
          <a:bodyPr wrap="square" rtlCol="0">
            <a:spAutoFit/>
          </a:bodyPr>
          <a:lstStyle/>
          <a:p>
            <a:pPr marL="342900" indent="-342900">
              <a:buFont typeface="Wingdings" panose="05000000000000000000" pitchFamily="2" charset="2"/>
              <a:buChar char="§"/>
            </a:pPr>
            <a:r>
              <a:rPr lang="en-US" sz="2000" dirty="0"/>
              <a:t>Alcohol and PTSD</a:t>
            </a:r>
          </a:p>
          <a:p>
            <a:pPr marL="342900" indent="-342900">
              <a:buFont typeface="Wingdings" panose="05000000000000000000" pitchFamily="2" charset="2"/>
              <a:buChar char="§"/>
            </a:pPr>
            <a:r>
              <a:rPr lang="en-US" sz="2000" dirty="0"/>
              <a:t>Alcohol and Depression</a:t>
            </a:r>
          </a:p>
          <a:p>
            <a:pPr marL="342900" indent="-342900">
              <a:buFont typeface="Wingdings" panose="05000000000000000000" pitchFamily="2" charset="2"/>
              <a:buChar char="§"/>
            </a:pPr>
            <a:r>
              <a:rPr lang="en-US" sz="2000" dirty="0"/>
              <a:t>Alcohol and Epilepsy</a:t>
            </a:r>
          </a:p>
          <a:p>
            <a:pPr marL="342900" indent="-342900">
              <a:buFont typeface="Wingdings" panose="05000000000000000000" pitchFamily="2" charset="2"/>
              <a:buChar char="§"/>
            </a:pPr>
            <a:r>
              <a:rPr lang="en-US" sz="2000" dirty="0"/>
              <a:t>Alcohol, depression and personality Disorder</a:t>
            </a:r>
          </a:p>
          <a:p>
            <a:pPr marL="342900" indent="-342900">
              <a:buFont typeface="Wingdings" panose="05000000000000000000" pitchFamily="2" charset="2"/>
              <a:buChar char="§"/>
            </a:pPr>
            <a:r>
              <a:rPr lang="en-US" sz="2000" dirty="0"/>
              <a:t>Alcohol induced psychosis</a:t>
            </a:r>
          </a:p>
        </p:txBody>
      </p:sp>
      <p:sp>
        <p:nvSpPr>
          <p:cNvPr id="7" name="TextBox 6"/>
          <p:cNvSpPr txBox="1"/>
          <p:nvPr/>
        </p:nvSpPr>
        <p:spPr>
          <a:xfrm>
            <a:off x="9221272" y="631065"/>
            <a:ext cx="2176531" cy="369332"/>
          </a:xfrm>
          <a:prstGeom prst="rect">
            <a:avLst/>
          </a:prstGeom>
          <a:noFill/>
        </p:spPr>
        <p:txBody>
          <a:bodyPr wrap="square" rtlCol="0">
            <a:spAutoFit/>
          </a:bodyPr>
          <a:lstStyle/>
          <a:p>
            <a:r>
              <a:rPr lang="en-US" dirty="0"/>
              <a:t>Dual Diagnosis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challenges</a:t>
            </a:r>
          </a:p>
        </p:txBody>
      </p:sp>
      <p:sp>
        <p:nvSpPr>
          <p:cNvPr id="3" name="Content Placeholder 2"/>
          <p:cNvSpPr>
            <a:spLocks noGrp="1"/>
          </p:cNvSpPr>
          <p:nvPr>
            <p:ph idx="1"/>
          </p:nvPr>
        </p:nvSpPr>
        <p:spPr>
          <a:xfrm>
            <a:off x="902078" y="1931830"/>
            <a:ext cx="10354057" cy="4108180"/>
          </a:xfrm>
        </p:spPr>
        <p:txBody>
          <a:bodyPr/>
          <a:lstStyle/>
          <a:p>
            <a:endParaRPr lang="en-US" dirty="0"/>
          </a:p>
          <a:p>
            <a:r>
              <a:rPr lang="en-US" sz="2400" dirty="0"/>
              <a:t> Is it Alcohol Induced Disorder or DD? </a:t>
            </a:r>
          </a:p>
          <a:p>
            <a:r>
              <a:rPr lang="en-US" sz="2400" dirty="0"/>
              <a:t>In clinical practice, it is often difficult to differentiate Alcohol-induced disorders from dual diagnosis because most young people are usually not able to achieve the lengthy abstinence from alcohol that is required for a formal diagnosis. </a:t>
            </a:r>
          </a:p>
          <a:p>
            <a:r>
              <a:rPr lang="en-US" sz="2400" dirty="0"/>
              <a:t>For this reason, diagnosis of DD needs to be flexible. </a:t>
            </a:r>
          </a:p>
          <a:p>
            <a:r>
              <a:rPr lang="en-US" sz="2400" dirty="0"/>
              <a:t>Symptoms may change with maturity, a decrease in alcohol use, prolonged abstinence or level of environmental stress.</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b="1" smtClean="0"/>
              <a:pPr/>
              <a:t>11/23/2022</a:t>
            </a:fld>
            <a:endParaRPr lang="en-US" b="1" dirty="0"/>
          </a:p>
        </p:txBody>
      </p:sp>
      <p:sp>
        <p:nvSpPr>
          <p:cNvPr id="3" name="Slide Number Placeholder 2"/>
          <p:cNvSpPr>
            <a:spLocks noGrp="1"/>
          </p:cNvSpPr>
          <p:nvPr>
            <p:ph type="sldNum" sz="quarter" idx="12"/>
          </p:nvPr>
        </p:nvSpPr>
        <p:spPr/>
        <p:txBody>
          <a:bodyPr/>
          <a:lstStyle/>
          <a:p>
            <a:fld id="{D57F1E4F-1CFF-5643-939E-217C01CDF565}" type="slidenum">
              <a:rPr lang="en-US" b="1" smtClean="0"/>
              <a:pPr/>
              <a:t>18</a:t>
            </a:fld>
            <a:endParaRPr lang="en-US" b="1" dirty="0"/>
          </a:p>
        </p:txBody>
      </p:sp>
      <p:sp>
        <p:nvSpPr>
          <p:cNvPr id="4" name="Date Placeholder 1"/>
          <p:cNvSpPr txBox="1">
            <a:spLocks/>
          </p:cNvSpPr>
          <p:nvPr/>
        </p:nvSpPr>
        <p:spPr>
          <a:xfrm>
            <a:off x="10361612" y="6130437"/>
            <a:ext cx="1146283" cy="370396"/>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77B63654-03C1-43FB-AE0A-9A3B02319F07}" type="datetime1">
              <a:rPr kumimoji="0" lang="en-US"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11/23/2022</a:t>
            </a:fld>
            <a:endParaRPr kumimoji="0" lang="en-US"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Slide Number Placeholder 2"/>
          <p:cNvSpPr txBox="1">
            <a:spLocks/>
          </p:cNvSpPr>
          <p:nvPr/>
        </p:nvSpPr>
        <p:spPr bwMode="gray">
          <a:xfrm>
            <a:off x="531812" y="787782"/>
            <a:ext cx="779767"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1" i="0" u="none" strike="noStrike" kern="1200" cap="none" spc="0" normalizeH="0" baseline="0" noProof="0" smtClean="0">
                <a:ln>
                  <a:noFill/>
                </a:ln>
                <a:solidFill>
                  <a:srgbClr val="FEFFFF"/>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dirty="0">
              <a:ln>
                <a:noFill/>
              </a:ln>
              <a:solidFill>
                <a:srgbClr val="FEFFFF"/>
              </a:solidFill>
              <a:effectLst/>
              <a:uLnTx/>
              <a:uFillTx/>
              <a:latin typeface="+mn-lt"/>
              <a:ea typeface="+mn-ea"/>
              <a:cs typeface="+mn-cs"/>
            </a:endParaRPr>
          </a:p>
        </p:txBody>
      </p:sp>
      <p:sp>
        <p:nvSpPr>
          <p:cNvPr id="6" name="TextBox 5"/>
          <p:cNvSpPr txBox="1"/>
          <p:nvPr/>
        </p:nvSpPr>
        <p:spPr>
          <a:xfrm>
            <a:off x="3361387" y="244699"/>
            <a:ext cx="6567824" cy="646331"/>
          </a:xfrm>
          <a:prstGeom prst="rect">
            <a:avLst/>
          </a:prstGeom>
          <a:noFill/>
        </p:spPr>
        <p:txBody>
          <a:bodyPr wrap="none" rtlCol="0">
            <a:spAutoFit/>
          </a:bodyPr>
          <a:lstStyle/>
          <a:p>
            <a:r>
              <a:rPr lang="en-US" b="1" dirty="0"/>
              <a:t>Patient’s Concerns:</a:t>
            </a:r>
          </a:p>
          <a:p>
            <a:r>
              <a:rPr lang="en-US" b="1" dirty="0"/>
              <a:t>I am seeing things; people are following me; sad; anxious</a:t>
            </a:r>
          </a:p>
        </p:txBody>
      </p:sp>
      <p:cxnSp>
        <p:nvCxnSpPr>
          <p:cNvPr id="7" name="Straight Arrow Connector 6"/>
          <p:cNvCxnSpPr/>
          <p:nvPr/>
        </p:nvCxnSpPr>
        <p:spPr>
          <a:xfrm rot="5400000">
            <a:off x="5563676" y="940161"/>
            <a:ext cx="270456"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3510" y="1056068"/>
            <a:ext cx="4025461" cy="369332"/>
          </a:xfrm>
          <a:prstGeom prst="rect">
            <a:avLst/>
          </a:prstGeom>
          <a:noFill/>
        </p:spPr>
        <p:txBody>
          <a:bodyPr wrap="none" rtlCol="0">
            <a:spAutoFit/>
          </a:bodyPr>
          <a:lstStyle/>
          <a:p>
            <a:r>
              <a:rPr lang="en-US" b="1" dirty="0"/>
              <a:t>Consider a possible role of alcohol</a:t>
            </a:r>
          </a:p>
        </p:txBody>
      </p:sp>
      <p:sp>
        <p:nvSpPr>
          <p:cNvPr id="9" name="TextBox 8"/>
          <p:cNvSpPr txBox="1"/>
          <p:nvPr/>
        </p:nvSpPr>
        <p:spPr>
          <a:xfrm>
            <a:off x="218941" y="360609"/>
            <a:ext cx="2985113" cy="1477328"/>
          </a:xfrm>
          <a:prstGeom prst="rect">
            <a:avLst/>
          </a:prstGeom>
          <a:noFill/>
        </p:spPr>
        <p:txBody>
          <a:bodyPr wrap="none" rtlCol="0">
            <a:spAutoFit/>
          </a:bodyPr>
          <a:lstStyle/>
          <a:p>
            <a:r>
              <a:rPr lang="en-US" b="1" dirty="0"/>
              <a:t>Probe use of alcohol</a:t>
            </a:r>
          </a:p>
          <a:p>
            <a:r>
              <a:rPr lang="en-US" b="1" dirty="0"/>
              <a:t>Take collateral history</a:t>
            </a:r>
          </a:p>
          <a:p>
            <a:r>
              <a:rPr lang="en-US" b="1" dirty="0"/>
              <a:t>Review medical records</a:t>
            </a:r>
          </a:p>
          <a:p>
            <a:r>
              <a:rPr lang="en-US" b="1" dirty="0"/>
              <a:t>Look for evidence on P/E</a:t>
            </a:r>
          </a:p>
          <a:p>
            <a:r>
              <a:rPr lang="en-US" b="1" dirty="0"/>
              <a:t>Review Lab tests</a:t>
            </a:r>
          </a:p>
        </p:txBody>
      </p:sp>
      <p:cxnSp>
        <p:nvCxnSpPr>
          <p:cNvPr id="10" name="Straight Arrow Connector 9"/>
          <p:cNvCxnSpPr/>
          <p:nvPr/>
        </p:nvCxnSpPr>
        <p:spPr>
          <a:xfrm>
            <a:off x="2318197" y="1596980"/>
            <a:ext cx="3335628" cy="25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rot="5400000">
            <a:off x="5659999" y="1535136"/>
            <a:ext cx="235978" cy="1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940159" y="1648494"/>
            <a:ext cx="1378039" cy="669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37915" y="1687134"/>
            <a:ext cx="567784" cy="369332"/>
          </a:xfrm>
          <a:prstGeom prst="rect">
            <a:avLst/>
          </a:prstGeom>
          <a:noFill/>
        </p:spPr>
        <p:txBody>
          <a:bodyPr wrap="none" rtlCol="0">
            <a:spAutoFit/>
          </a:bodyPr>
          <a:lstStyle/>
          <a:p>
            <a:r>
              <a:rPr lang="en-US" b="1" dirty="0"/>
              <a:t>YES</a:t>
            </a:r>
          </a:p>
        </p:txBody>
      </p:sp>
      <p:sp>
        <p:nvSpPr>
          <p:cNvPr id="14" name="TextBox 13"/>
          <p:cNvSpPr txBox="1"/>
          <p:nvPr/>
        </p:nvSpPr>
        <p:spPr>
          <a:xfrm>
            <a:off x="540913" y="2331077"/>
            <a:ext cx="556563" cy="369332"/>
          </a:xfrm>
          <a:prstGeom prst="rect">
            <a:avLst/>
          </a:prstGeom>
          <a:noFill/>
        </p:spPr>
        <p:txBody>
          <a:bodyPr wrap="none" rtlCol="0">
            <a:spAutoFit/>
          </a:bodyPr>
          <a:lstStyle/>
          <a:p>
            <a:r>
              <a:rPr lang="en-US" b="1" dirty="0"/>
              <a:t>NO</a:t>
            </a:r>
          </a:p>
        </p:txBody>
      </p:sp>
      <p:sp>
        <p:nvSpPr>
          <p:cNvPr id="15" name="TextBox 14"/>
          <p:cNvSpPr txBox="1"/>
          <p:nvPr/>
        </p:nvSpPr>
        <p:spPr>
          <a:xfrm>
            <a:off x="3721995" y="1983346"/>
            <a:ext cx="4572085" cy="369332"/>
          </a:xfrm>
          <a:prstGeom prst="rect">
            <a:avLst/>
          </a:prstGeom>
          <a:noFill/>
        </p:spPr>
        <p:txBody>
          <a:bodyPr wrap="none" rtlCol="0">
            <a:spAutoFit/>
          </a:bodyPr>
          <a:lstStyle/>
          <a:p>
            <a:r>
              <a:rPr lang="en-US" b="1" dirty="0"/>
              <a:t>  Diagnosable MD OR symptoms of MD </a:t>
            </a:r>
          </a:p>
        </p:txBody>
      </p:sp>
      <p:sp>
        <p:nvSpPr>
          <p:cNvPr id="16" name="TextBox 15"/>
          <p:cNvSpPr txBox="1"/>
          <p:nvPr/>
        </p:nvSpPr>
        <p:spPr>
          <a:xfrm>
            <a:off x="6310649" y="2717442"/>
            <a:ext cx="1882247" cy="369332"/>
          </a:xfrm>
          <a:prstGeom prst="rect">
            <a:avLst/>
          </a:prstGeom>
          <a:noFill/>
        </p:spPr>
        <p:txBody>
          <a:bodyPr wrap="none" rtlCol="0">
            <a:spAutoFit/>
          </a:bodyPr>
          <a:lstStyle/>
          <a:p>
            <a:r>
              <a:rPr lang="en-US" b="1" dirty="0"/>
              <a:t>Symptoms only</a:t>
            </a:r>
          </a:p>
        </p:txBody>
      </p:sp>
      <p:sp>
        <p:nvSpPr>
          <p:cNvPr id="17" name="TextBox 16"/>
          <p:cNvSpPr txBox="1"/>
          <p:nvPr/>
        </p:nvSpPr>
        <p:spPr>
          <a:xfrm>
            <a:off x="3142445" y="2807595"/>
            <a:ext cx="2055371" cy="369332"/>
          </a:xfrm>
          <a:prstGeom prst="rect">
            <a:avLst/>
          </a:prstGeom>
          <a:noFill/>
        </p:spPr>
        <p:txBody>
          <a:bodyPr wrap="none" rtlCol="0">
            <a:spAutoFit/>
          </a:bodyPr>
          <a:lstStyle/>
          <a:p>
            <a:r>
              <a:rPr lang="en-US" b="1" dirty="0"/>
              <a:t>Diagnosable MD</a:t>
            </a:r>
          </a:p>
        </p:txBody>
      </p:sp>
      <p:sp>
        <p:nvSpPr>
          <p:cNvPr id="18" name="TextBox 17"/>
          <p:cNvSpPr txBox="1"/>
          <p:nvPr/>
        </p:nvSpPr>
        <p:spPr>
          <a:xfrm>
            <a:off x="6387922" y="3142446"/>
            <a:ext cx="3336170" cy="646331"/>
          </a:xfrm>
          <a:prstGeom prst="rect">
            <a:avLst/>
          </a:prstGeom>
          <a:noFill/>
        </p:spPr>
        <p:txBody>
          <a:bodyPr wrap="none" rtlCol="0">
            <a:spAutoFit/>
          </a:bodyPr>
          <a:lstStyle/>
          <a:p>
            <a:r>
              <a:rPr lang="en-US" b="1" dirty="0" err="1"/>
              <a:t>Detox</a:t>
            </a:r>
            <a:r>
              <a:rPr lang="en-US" b="1" dirty="0"/>
              <a:t>, abstinence, support, </a:t>
            </a:r>
          </a:p>
          <a:p>
            <a:r>
              <a:rPr lang="en-US" b="1" dirty="0"/>
              <a:t>Treat AUD, Watchful waiting</a:t>
            </a:r>
          </a:p>
        </p:txBody>
      </p:sp>
      <p:sp>
        <p:nvSpPr>
          <p:cNvPr id="19" name="TextBox 18"/>
          <p:cNvSpPr txBox="1"/>
          <p:nvPr/>
        </p:nvSpPr>
        <p:spPr>
          <a:xfrm>
            <a:off x="2202288" y="3348507"/>
            <a:ext cx="3959738" cy="646331"/>
          </a:xfrm>
          <a:prstGeom prst="rect">
            <a:avLst/>
          </a:prstGeom>
          <a:noFill/>
        </p:spPr>
        <p:txBody>
          <a:bodyPr wrap="none" rtlCol="0">
            <a:spAutoFit/>
          </a:bodyPr>
          <a:lstStyle/>
          <a:p>
            <a:r>
              <a:rPr lang="en-US" b="1" dirty="0"/>
              <a:t>Distinguish </a:t>
            </a:r>
            <a:r>
              <a:rPr lang="en-US" b="1" dirty="0" err="1"/>
              <a:t>btwn</a:t>
            </a:r>
            <a:r>
              <a:rPr lang="en-US" b="1" dirty="0"/>
              <a:t> Alcohol induced </a:t>
            </a:r>
          </a:p>
          <a:p>
            <a:r>
              <a:rPr lang="en-US" b="1" dirty="0"/>
              <a:t>and </a:t>
            </a:r>
            <a:r>
              <a:rPr lang="en-US" b="1" dirty="0" err="1"/>
              <a:t>Comorbid</a:t>
            </a:r>
            <a:r>
              <a:rPr lang="en-US" b="1" dirty="0"/>
              <a:t> D/O</a:t>
            </a:r>
          </a:p>
        </p:txBody>
      </p:sp>
      <p:sp>
        <p:nvSpPr>
          <p:cNvPr id="20" name="TextBox 19"/>
          <p:cNvSpPr txBox="1"/>
          <p:nvPr/>
        </p:nvSpPr>
        <p:spPr>
          <a:xfrm>
            <a:off x="3541691" y="4262906"/>
            <a:ext cx="3026791" cy="369332"/>
          </a:xfrm>
          <a:prstGeom prst="rect">
            <a:avLst/>
          </a:prstGeom>
          <a:noFill/>
        </p:spPr>
        <p:txBody>
          <a:bodyPr wrap="none" rtlCol="0">
            <a:spAutoFit/>
          </a:bodyPr>
          <a:lstStyle/>
          <a:p>
            <a:r>
              <a:rPr lang="en-US" b="1" dirty="0"/>
              <a:t>Alcohol Induced Disorder</a:t>
            </a:r>
          </a:p>
        </p:txBody>
      </p:sp>
      <p:sp>
        <p:nvSpPr>
          <p:cNvPr id="21" name="TextBox 20"/>
          <p:cNvSpPr txBox="1"/>
          <p:nvPr/>
        </p:nvSpPr>
        <p:spPr>
          <a:xfrm>
            <a:off x="1030310" y="4198513"/>
            <a:ext cx="2291012" cy="646331"/>
          </a:xfrm>
          <a:prstGeom prst="rect">
            <a:avLst/>
          </a:prstGeom>
          <a:noFill/>
        </p:spPr>
        <p:txBody>
          <a:bodyPr wrap="none" rtlCol="0">
            <a:spAutoFit/>
          </a:bodyPr>
          <a:lstStyle/>
          <a:p>
            <a:r>
              <a:rPr lang="en-US" b="1" dirty="0" err="1"/>
              <a:t>Comorbid</a:t>
            </a:r>
            <a:r>
              <a:rPr lang="en-US" b="1" dirty="0"/>
              <a:t> Disorder</a:t>
            </a:r>
          </a:p>
          <a:p>
            <a:r>
              <a:rPr lang="en-US" b="1" dirty="0"/>
              <a:t>Dual Diagnosis</a:t>
            </a:r>
          </a:p>
        </p:txBody>
      </p:sp>
      <p:sp>
        <p:nvSpPr>
          <p:cNvPr id="22" name="TextBox 21"/>
          <p:cNvSpPr txBox="1"/>
          <p:nvPr/>
        </p:nvSpPr>
        <p:spPr>
          <a:xfrm>
            <a:off x="3760631" y="4881093"/>
            <a:ext cx="5048177" cy="646331"/>
          </a:xfrm>
          <a:prstGeom prst="rect">
            <a:avLst/>
          </a:prstGeom>
          <a:noFill/>
        </p:spPr>
        <p:txBody>
          <a:bodyPr wrap="none" rtlCol="0">
            <a:spAutoFit/>
          </a:bodyPr>
          <a:lstStyle/>
          <a:p>
            <a:r>
              <a:rPr lang="en-US" b="1" dirty="0" err="1"/>
              <a:t>Detox</a:t>
            </a:r>
            <a:r>
              <a:rPr lang="en-US" b="1" dirty="0"/>
              <a:t>,  Rehabilitation( abstinence, Support,</a:t>
            </a:r>
          </a:p>
          <a:p>
            <a:r>
              <a:rPr lang="en-US" b="1" dirty="0"/>
              <a:t> </a:t>
            </a:r>
            <a:r>
              <a:rPr lang="en-US" b="1" dirty="0" err="1"/>
              <a:t>Aftecare</a:t>
            </a:r>
            <a:r>
              <a:rPr lang="en-US" b="1" dirty="0"/>
              <a:t>, Relapse Prevention)</a:t>
            </a:r>
          </a:p>
        </p:txBody>
      </p:sp>
      <p:sp>
        <p:nvSpPr>
          <p:cNvPr id="23" name="TextBox 22"/>
          <p:cNvSpPr txBox="1"/>
          <p:nvPr/>
        </p:nvSpPr>
        <p:spPr>
          <a:xfrm>
            <a:off x="901522" y="5022760"/>
            <a:ext cx="2388795" cy="646331"/>
          </a:xfrm>
          <a:prstGeom prst="rect">
            <a:avLst/>
          </a:prstGeom>
          <a:noFill/>
        </p:spPr>
        <p:txBody>
          <a:bodyPr wrap="none" rtlCol="0">
            <a:spAutoFit/>
          </a:bodyPr>
          <a:lstStyle/>
          <a:p>
            <a:r>
              <a:rPr lang="en-US" b="1" dirty="0"/>
              <a:t>Treat both Disorders</a:t>
            </a:r>
          </a:p>
          <a:p>
            <a:r>
              <a:rPr lang="en-US" b="1" dirty="0"/>
              <a:t> simultaneously </a:t>
            </a:r>
          </a:p>
        </p:txBody>
      </p:sp>
      <p:sp>
        <p:nvSpPr>
          <p:cNvPr id="24" name="TextBox 23"/>
          <p:cNvSpPr txBox="1"/>
          <p:nvPr/>
        </p:nvSpPr>
        <p:spPr>
          <a:xfrm>
            <a:off x="1107583" y="6323527"/>
            <a:ext cx="6056466" cy="369332"/>
          </a:xfrm>
          <a:prstGeom prst="rect">
            <a:avLst/>
          </a:prstGeom>
          <a:noFill/>
        </p:spPr>
        <p:txBody>
          <a:bodyPr wrap="none" rtlCol="0">
            <a:spAutoFit/>
          </a:bodyPr>
          <a:lstStyle/>
          <a:p>
            <a:r>
              <a:rPr lang="en-US" b="1" dirty="0"/>
              <a:t>Remain flexible with working Diagnosis and follow up</a:t>
            </a:r>
          </a:p>
        </p:txBody>
      </p:sp>
      <p:cxnSp>
        <p:nvCxnSpPr>
          <p:cNvPr id="25" name="Straight Arrow Connector 24"/>
          <p:cNvCxnSpPr/>
          <p:nvPr/>
        </p:nvCxnSpPr>
        <p:spPr>
          <a:xfrm rot="10800000" flipV="1">
            <a:off x="3979573" y="2266681"/>
            <a:ext cx="1171977" cy="605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07617" y="2356834"/>
            <a:ext cx="875763" cy="360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580326" y="3258355"/>
            <a:ext cx="2833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034863" y="3966692"/>
            <a:ext cx="515155" cy="283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65938" y="3940935"/>
            <a:ext cx="528034" cy="347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526147" y="4951927"/>
            <a:ext cx="2962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2"/>
          </p:cNvCxnSpPr>
          <p:nvPr/>
        </p:nvCxnSpPr>
        <p:spPr>
          <a:xfrm rot="16200000" flipH="1">
            <a:off x="4888739" y="4798586"/>
            <a:ext cx="339007" cy="6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1320086" y="5943600"/>
            <a:ext cx="695459" cy="12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881094" y="5962919"/>
            <a:ext cx="721217" cy="2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Title 1"/>
          <p:cNvSpPr txBox="1">
            <a:spLocks/>
          </p:cNvSpPr>
          <p:nvPr/>
        </p:nvSpPr>
        <p:spPr>
          <a:xfrm>
            <a:off x="2745325" y="776510"/>
            <a:ext cx="8911687" cy="128089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lumMod val="85000"/>
                    <a:lumOff val="15000"/>
                  </a:schemeClr>
                </a:solidFill>
                <a:effectLst/>
                <a:uLnTx/>
                <a:uFillTx/>
                <a:latin typeface="+mj-lt"/>
                <a:ea typeface="+mj-ea"/>
                <a:cs typeface="+mj-cs"/>
              </a:rPr>
              <a:t>Challenges with service delivery</a:t>
            </a:r>
            <a:endParaRPr kumimoji="0" lang="en-US" sz="36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5" name="Content Placeholder 2"/>
          <p:cNvSpPr txBox="1">
            <a:spLocks/>
          </p:cNvSpPr>
          <p:nvPr/>
        </p:nvSpPr>
        <p:spPr>
          <a:xfrm>
            <a:off x="901521" y="1828800"/>
            <a:ext cx="10755491" cy="5029200"/>
          </a:xfrm>
          <a:prstGeom prst="rect">
            <a:avLst/>
          </a:prstGeom>
        </p:spPr>
        <p:txBody>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There are a number of challenges in delivering effective treatment to patients with DD. </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complexity of issues makes diagnosis, care and treatment more difficult. </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Patients become at higher risk of relapse, (re)admission to hospital and harm to self or others. </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One key issue is the number of </a:t>
            </a:r>
            <a:r>
              <a:rPr lang="en-US" sz="2400" dirty="0">
                <a:solidFill>
                  <a:schemeClr val="tx1">
                    <a:lumMod val="75000"/>
                    <a:lumOff val="25000"/>
                  </a:schemeClr>
                </a:solidFill>
              </a:rPr>
              <a:t>mushrooming rehabilitation </a:t>
            </a:r>
            <a:r>
              <a:rPr lang="en-US" sz="2400" dirty="0" err="1">
                <a:solidFill>
                  <a:schemeClr val="tx1">
                    <a:lumMod val="75000"/>
                    <a:lumOff val="25000"/>
                  </a:schemeClr>
                </a:solidFill>
              </a:rPr>
              <a:t>centres</a:t>
            </a:r>
            <a:r>
              <a:rPr lang="en-US" sz="2400" dirty="0">
                <a:solidFill>
                  <a:schemeClr val="tx1">
                    <a:lumMod val="75000"/>
                    <a:lumOff val="25000"/>
                  </a:schemeClr>
                </a:solidFill>
              </a:rPr>
              <a:t> without effective guidelines and control of standards, no </a:t>
            </a:r>
            <a:r>
              <a:rPr lang="en-US" sz="2400" dirty="0" err="1">
                <a:solidFill>
                  <a:schemeClr val="tx1">
                    <a:lumMod val="75000"/>
                    <a:lumOff val="25000"/>
                  </a:schemeClr>
                </a:solidFill>
              </a:rPr>
              <a:t>cordination</a:t>
            </a:r>
            <a:r>
              <a:rPr lang="en-US" sz="2400" dirty="0">
                <a:solidFill>
                  <a:schemeClr val="tx1">
                    <a:lumMod val="75000"/>
                    <a:lumOff val="25000"/>
                  </a:schemeClr>
                </a:solidFill>
              </a:rPr>
              <a:t>, no proper referral pathway</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can result in treatment becoming fragmented and duplicated, leading to a poorer experience for the patient and ineffective management of risk</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737" y="347729"/>
            <a:ext cx="8911687" cy="1280890"/>
          </a:xfrm>
        </p:spPr>
        <p:txBody>
          <a:bodyPr>
            <a:normAutofit/>
          </a:bodyPr>
          <a:lstStyle/>
          <a:p>
            <a:r>
              <a:rPr lang="en-US" sz="5400" dirty="0"/>
              <a:t>Outline of presentation</a:t>
            </a:r>
          </a:p>
        </p:txBody>
      </p:sp>
      <p:sp>
        <p:nvSpPr>
          <p:cNvPr id="3" name="Content Placeholder 2"/>
          <p:cNvSpPr>
            <a:spLocks noGrp="1"/>
          </p:cNvSpPr>
          <p:nvPr>
            <p:ph idx="1"/>
          </p:nvPr>
        </p:nvSpPr>
        <p:spPr>
          <a:xfrm>
            <a:off x="2454300" y="1763204"/>
            <a:ext cx="8915400" cy="4367233"/>
          </a:xfrm>
        </p:spPr>
        <p:txBody>
          <a:bodyPr>
            <a:normAutofit/>
          </a:bodyPr>
          <a:lstStyle/>
          <a:p>
            <a:endParaRPr lang="en-US" dirty="0"/>
          </a:p>
          <a:p>
            <a:r>
              <a:rPr lang="en-US" sz="2800" dirty="0"/>
              <a:t>Introduction</a:t>
            </a:r>
          </a:p>
          <a:p>
            <a:pPr marL="857250" lvl="1" indent="-457200"/>
            <a:r>
              <a:rPr lang="en-US" sz="2600" dirty="0"/>
              <a:t>Definitions</a:t>
            </a:r>
          </a:p>
          <a:p>
            <a:r>
              <a:rPr lang="en-US" sz="2800" dirty="0"/>
              <a:t>Risk Factors for Dual Diagnosis</a:t>
            </a:r>
          </a:p>
          <a:p>
            <a:r>
              <a:rPr lang="en-US" sz="2800" dirty="0"/>
              <a:t>Diagnostic Challenges</a:t>
            </a:r>
          </a:p>
          <a:p>
            <a:r>
              <a:rPr lang="en-US" sz="2800" dirty="0"/>
              <a:t>Management Models</a:t>
            </a:r>
          </a:p>
          <a:p>
            <a:r>
              <a:rPr lang="en-US" sz="2800" dirty="0"/>
              <a:t>Clinical, Research and Policy Implications</a:t>
            </a:r>
          </a:p>
          <a:p>
            <a:r>
              <a:rPr lang="en-US" sz="2800" dirty="0"/>
              <a:t>Conclusion</a:t>
            </a:r>
          </a:p>
          <a:p>
            <a:endParaRPr lang="en-US" sz="2800" dirty="0"/>
          </a:p>
          <a:p>
            <a:pPr marL="0" indent="0">
              <a:buNone/>
            </a:pPr>
            <a:endParaRPr lang="en-US" sz="2800" dirty="0"/>
          </a:p>
        </p:txBody>
      </p:sp>
      <p:sp>
        <p:nvSpPr>
          <p:cNvPr id="4" name="Date Placeholder 3"/>
          <p:cNvSpPr>
            <a:spLocks noGrp="1"/>
          </p:cNvSpPr>
          <p:nvPr>
            <p:ph type="dt" sz="half" idx="10"/>
          </p:nvPr>
        </p:nvSpPr>
        <p:spPr/>
        <p:txBody>
          <a:bodyPr/>
          <a:lstStyle/>
          <a:p>
            <a:fld id="{666AC4EB-DA62-46A1-9274-3877CAF18EAB}"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47012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Models</a:t>
            </a:r>
          </a:p>
        </p:txBody>
      </p:sp>
      <p:sp>
        <p:nvSpPr>
          <p:cNvPr id="3" name="Text Placeholder 2"/>
          <p:cNvSpPr>
            <a:spLocks noGrp="1"/>
          </p:cNvSpPr>
          <p:nvPr>
            <p:ph type="body" idx="1"/>
          </p:nvPr>
        </p:nvSpPr>
        <p:spPr>
          <a:xfrm>
            <a:off x="685569" y="1403796"/>
            <a:ext cx="628076" cy="539861"/>
          </a:xfrm>
        </p:spPr>
        <p:txBody>
          <a:bodyPr/>
          <a:lstStyle/>
          <a:p>
            <a:r>
              <a:rPr lang="en-US" dirty="0"/>
              <a:t>1</a:t>
            </a:r>
          </a:p>
        </p:txBody>
      </p:sp>
      <p:sp>
        <p:nvSpPr>
          <p:cNvPr id="4" name="Content Placeholder 3"/>
          <p:cNvSpPr>
            <a:spLocks noGrp="1"/>
          </p:cNvSpPr>
          <p:nvPr>
            <p:ph sz="half" idx="2"/>
          </p:nvPr>
        </p:nvSpPr>
        <p:spPr>
          <a:xfrm>
            <a:off x="3568005" y="2059568"/>
            <a:ext cx="4342893" cy="4225321"/>
          </a:xfrm>
        </p:spPr>
        <p:txBody>
          <a:bodyPr>
            <a:normAutofit/>
          </a:bodyPr>
          <a:lstStyle/>
          <a:p>
            <a:r>
              <a:rPr lang="en-US" sz="2400" dirty="0"/>
              <a:t>Simultaneous/parallel treatment The patient receives treatment for both the mental disorder and the substance use disorder at the same time, but the treatment is offered by different services, primarily in isolation from each other</a:t>
            </a:r>
            <a:r>
              <a:rPr lang="en-US" dirty="0"/>
              <a:t>. </a:t>
            </a:r>
          </a:p>
          <a:p>
            <a:pPr>
              <a:buNone/>
            </a:pPr>
            <a:endParaRPr lang="en-US" dirty="0"/>
          </a:p>
        </p:txBody>
      </p:sp>
      <p:sp>
        <p:nvSpPr>
          <p:cNvPr id="5" name="Text Placeholder 4"/>
          <p:cNvSpPr>
            <a:spLocks noGrp="1"/>
          </p:cNvSpPr>
          <p:nvPr>
            <p:ph type="body" sz="quarter" idx="3"/>
          </p:nvPr>
        </p:nvSpPr>
        <p:spPr>
          <a:xfrm>
            <a:off x="9451340" y="862885"/>
            <a:ext cx="594181" cy="601027"/>
          </a:xfrm>
        </p:spPr>
        <p:txBody>
          <a:bodyPr/>
          <a:lstStyle/>
          <a:p>
            <a:r>
              <a:rPr lang="en-US" dirty="0"/>
              <a:t>3</a:t>
            </a:r>
          </a:p>
        </p:txBody>
      </p:sp>
      <p:sp>
        <p:nvSpPr>
          <p:cNvPr id="6" name="Content Placeholder 5"/>
          <p:cNvSpPr>
            <a:spLocks noGrp="1"/>
          </p:cNvSpPr>
          <p:nvPr>
            <p:ph sz="quarter" idx="4"/>
          </p:nvPr>
        </p:nvSpPr>
        <p:spPr>
          <a:xfrm>
            <a:off x="7853326" y="2030582"/>
            <a:ext cx="4338674" cy="4164155"/>
          </a:xfrm>
        </p:spPr>
        <p:txBody>
          <a:bodyPr>
            <a:normAutofit fontScale="92500"/>
          </a:bodyPr>
          <a:lstStyle/>
          <a:p>
            <a:r>
              <a:rPr lang="en-US" sz="2600" dirty="0"/>
              <a:t>Integrated service The patient benefits from the coordinated use of a single treatment plan that focuses on the two conditions simultaneously and uses multiple treatments, such as the combination of psychotherapy and pharmacotherapy</a:t>
            </a:r>
          </a:p>
          <a:p>
            <a:pPr>
              <a:buNone/>
            </a:pPr>
            <a:endParaRPr lang="en-US" sz="2000" dirty="0"/>
          </a:p>
        </p:txBody>
      </p:sp>
      <p:sp>
        <p:nvSpPr>
          <p:cNvPr id="7" name="Date Placeholder 6"/>
          <p:cNvSpPr>
            <a:spLocks noGrp="1"/>
          </p:cNvSpPr>
          <p:nvPr>
            <p:ph type="dt" sz="half" idx="10"/>
          </p:nvPr>
        </p:nvSpPr>
        <p:spPr/>
        <p:txBody>
          <a:bodyPr/>
          <a:lstStyle/>
          <a:p>
            <a:fld id="{C488BDC3-AEDC-48B3-88D0-A505F40B6E25}" type="datetime1">
              <a:rPr lang="en-US" smtClean="0"/>
              <a:pPr/>
              <a:t>11/23/2022</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1" name="TextBox 10"/>
          <p:cNvSpPr txBox="1"/>
          <p:nvPr/>
        </p:nvSpPr>
        <p:spPr>
          <a:xfrm>
            <a:off x="643944" y="1970464"/>
            <a:ext cx="3129566" cy="4893647"/>
          </a:xfrm>
          <a:prstGeom prst="rect">
            <a:avLst/>
          </a:prstGeom>
          <a:noFill/>
        </p:spPr>
        <p:txBody>
          <a:bodyPr wrap="square" rtlCol="0">
            <a:spAutoFit/>
          </a:bodyPr>
          <a:lstStyle/>
          <a:p>
            <a:r>
              <a:rPr lang="en-US" sz="2400" dirty="0"/>
              <a:t>Sequential/serial treatment First, the patient is offered treatment for either the mental disorder or the substance use disorder. After successfully completing treatment for one disorder, they are offered treatment for the other. </a:t>
            </a:r>
          </a:p>
        </p:txBody>
      </p:sp>
      <p:sp>
        <p:nvSpPr>
          <p:cNvPr id="12" name="TextBox 11"/>
          <p:cNvSpPr txBox="1"/>
          <p:nvPr/>
        </p:nvSpPr>
        <p:spPr>
          <a:xfrm>
            <a:off x="4121239" y="1622738"/>
            <a:ext cx="312906" cy="369332"/>
          </a:xfrm>
          <a:prstGeom prst="rect">
            <a:avLst/>
          </a:prstGeom>
          <a:noFill/>
        </p:spPr>
        <p:txBody>
          <a:bodyPr wrap="none" rtlCol="0">
            <a:spAutoFit/>
          </a:bodyPr>
          <a:lstStyle/>
          <a:p>
            <a:r>
              <a:rPr lang="en-US" dirty="0"/>
              <a: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Implications</a:t>
            </a:r>
          </a:p>
        </p:txBody>
      </p:sp>
      <p:sp>
        <p:nvSpPr>
          <p:cNvPr id="3" name="Content Placeholder 2"/>
          <p:cNvSpPr>
            <a:spLocks noGrp="1"/>
          </p:cNvSpPr>
          <p:nvPr>
            <p:ph idx="1"/>
          </p:nvPr>
        </p:nvSpPr>
        <p:spPr/>
        <p:txBody>
          <a:bodyPr>
            <a:normAutofit/>
          </a:bodyPr>
          <a:lstStyle/>
          <a:p>
            <a:r>
              <a:rPr lang="en-US" sz="2400" dirty="0"/>
              <a:t>Increased workload for the clinician , need to screen all young people clinicians </a:t>
            </a:r>
            <a:r>
              <a:rPr lang="en-US" sz="2400" dirty="0" err="1"/>
              <a:t>interphase</a:t>
            </a:r>
            <a:r>
              <a:rPr lang="en-US" sz="2400" dirty="0"/>
              <a:t> with for MD and AUD</a:t>
            </a:r>
          </a:p>
          <a:p>
            <a:r>
              <a:rPr lang="en-US" sz="2400" dirty="0"/>
              <a:t> advantage of screening</a:t>
            </a:r>
          </a:p>
          <a:p>
            <a:r>
              <a:rPr lang="en-US" sz="2400" dirty="0"/>
              <a:t>  possibility of providing early intervention for the most prevalent co-occurring psychiatric disorders, such as MD and depression, </a:t>
            </a:r>
          </a:p>
          <a:p>
            <a:r>
              <a:rPr lang="en-US" sz="2400" dirty="0"/>
              <a:t> early detection of emerging MD that may not reach a diagnostic threshold.</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implications</a:t>
            </a:r>
          </a:p>
        </p:txBody>
      </p:sp>
      <p:sp>
        <p:nvSpPr>
          <p:cNvPr id="3" name="Content Placeholder 2"/>
          <p:cNvSpPr>
            <a:spLocks noGrp="1"/>
          </p:cNvSpPr>
          <p:nvPr>
            <p:ph idx="1"/>
          </p:nvPr>
        </p:nvSpPr>
        <p:spPr/>
        <p:txBody>
          <a:bodyPr/>
          <a:lstStyle/>
          <a:p>
            <a:r>
              <a:rPr lang="en-US" dirty="0"/>
              <a:t>Are  mental health services adequately  assess for dual diagnosis in young people?</a:t>
            </a:r>
          </a:p>
          <a:p>
            <a:r>
              <a:rPr lang="en-US" dirty="0"/>
              <a:t>Are  evidence-based treatment protocols for young people with a dual diagnosis in use?</a:t>
            </a:r>
          </a:p>
          <a:p>
            <a:r>
              <a:rPr lang="en-US" dirty="0"/>
              <a:t>Culturally and developmentally  appropriate approaches?</a:t>
            </a:r>
          </a:p>
          <a:p>
            <a:endParaRPr lang="en-US" dirty="0"/>
          </a:p>
          <a:p>
            <a:pPr>
              <a:buNone/>
            </a:pPr>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implications</a:t>
            </a:r>
          </a:p>
        </p:txBody>
      </p:sp>
      <p:sp>
        <p:nvSpPr>
          <p:cNvPr id="3" name="Content Placeholder 2"/>
          <p:cNvSpPr>
            <a:spLocks noGrp="1"/>
          </p:cNvSpPr>
          <p:nvPr>
            <p:ph idx="1"/>
          </p:nvPr>
        </p:nvSpPr>
        <p:spPr>
          <a:xfrm>
            <a:off x="1674254" y="1700011"/>
            <a:ext cx="9830358" cy="4211211"/>
          </a:xfrm>
        </p:spPr>
        <p:txBody>
          <a:bodyPr>
            <a:noAutofit/>
          </a:bodyPr>
          <a:lstStyle/>
          <a:p>
            <a:r>
              <a:rPr lang="en-US" sz="2400" dirty="0"/>
              <a:t> the ‘no wrong door’ approach. The principle of the ‘no wrong door’ approach ensures that the patient is supported or linked to appropriate services regardless of where they enter the system of care.</a:t>
            </a:r>
          </a:p>
          <a:p>
            <a:r>
              <a:rPr lang="en-US" sz="2400" dirty="0"/>
              <a:t>policy  to ensure services working with young people with coexisting MD and AUD deliver evidenced based care and treatment in a clinically coordinated and systematic manner. </a:t>
            </a:r>
          </a:p>
          <a:p>
            <a:r>
              <a:rPr lang="en-US" sz="2400" dirty="0"/>
              <a:t>This will ensure young people with co-existing MD and AUD  and their </a:t>
            </a:r>
            <a:r>
              <a:rPr lang="en-US" sz="2400" dirty="0" err="1"/>
              <a:t>carers</a:t>
            </a:r>
            <a:r>
              <a:rPr lang="en-US" sz="2400" dirty="0"/>
              <a:t> and families receive appropriate and effective services equipped to meet their needs. </a:t>
            </a:r>
          </a:p>
          <a:p>
            <a:pPr>
              <a:buNone/>
            </a:pPr>
            <a:endParaRPr lang="en-US" sz="2400"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Alcohol Use </a:t>
            </a:r>
            <a:r>
              <a:rPr lang="en-US" dirty="0" err="1"/>
              <a:t>typrically</a:t>
            </a:r>
            <a:r>
              <a:rPr lang="en-US" dirty="0"/>
              <a:t> starts in adolescence, a time when </a:t>
            </a:r>
            <a:r>
              <a:rPr lang="en-US" dirty="0" err="1"/>
              <a:t>noticeble</a:t>
            </a:r>
            <a:r>
              <a:rPr lang="en-US" dirty="0"/>
              <a:t> signs of MDs appear</a:t>
            </a:r>
          </a:p>
          <a:p>
            <a:r>
              <a:rPr lang="en-US" dirty="0"/>
              <a:t>DD causes morbidity in young people with a number of diagnostic and management challenges that have clinical, Research and Policy implications</a:t>
            </a:r>
          </a:p>
          <a:p>
            <a:pPr>
              <a:buNone/>
            </a:pPr>
            <a:endParaRPr lang="en-US" dirty="0"/>
          </a:p>
          <a:p>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Armstrong TD, Costello EJ. Community studies on adolescent substance use, abuse, or dependence and psychiatric </a:t>
            </a:r>
            <a:r>
              <a:rPr lang="en-US" dirty="0" err="1"/>
              <a:t>comorbidity</a:t>
            </a:r>
            <a:r>
              <a:rPr lang="en-US" dirty="0"/>
              <a:t>. J Consult </a:t>
            </a:r>
            <a:r>
              <a:rPr lang="en-US" dirty="0" err="1"/>
              <a:t>Clin</a:t>
            </a:r>
            <a:r>
              <a:rPr lang="en-US" dirty="0"/>
              <a:t> Psychol. 2002;70(6):1224–39.</a:t>
            </a:r>
          </a:p>
          <a:p>
            <a:r>
              <a:rPr lang="en-US" dirty="0"/>
              <a:t>Bender K, Springer DW, Kim JS. Treatment effectiveness with dually diagnosed adolescents: a systematic review. Brief Treat Crisis </a:t>
            </a:r>
            <a:r>
              <a:rPr lang="en-US" dirty="0" err="1"/>
              <a:t>Interv</a:t>
            </a:r>
            <a:r>
              <a:rPr lang="en-US" dirty="0"/>
              <a:t>. 2006;6(3):177–205.</a:t>
            </a:r>
          </a:p>
          <a:p>
            <a:r>
              <a:rPr lang="en-US" dirty="0" err="1"/>
              <a:t>Deas</a:t>
            </a:r>
            <a:r>
              <a:rPr lang="en-US" dirty="0"/>
              <a:t> D. Adolescent substance abuse and psychiatric </a:t>
            </a:r>
            <a:r>
              <a:rPr lang="en-US" dirty="0" err="1"/>
              <a:t>comorbidities</a:t>
            </a:r>
            <a:r>
              <a:rPr lang="en-US" dirty="0"/>
              <a:t>. J </a:t>
            </a:r>
            <a:r>
              <a:rPr lang="en-US" dirty="0" err="1"/>
              <a:t>Clin</a:t>
            </a:r>
            <a:r>
              <a:rPr lang="en-US" dirty="0"/>
              <a:t> Psychiatry. 2006;67(</a:t>
            </a:r>
            <a:r>
              <a:rPr lang="en-US" dirty="0" err="1"/>
              <a:t>Suppl</a:t>
            </a:r>
            <a:r>
              <a:rPr lang="en-US" dirty="0"/>
              <a:t> 7):18–23.</a:t>
            </a:r>
          </a:p>
          <a:p>
            <a:endParaRPr lang="en-US"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069" y="2967335"/>
            <a:ext cx="381386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
        <p:nvSpPr>
          <p:cNvPr id="3" name="Date Placeholder 2"/>
          <p:cNvSpPr>
            <a:spLocks noGrp="1"/>
          </p:cNvSpPr>
          <p:nvPr>
            <p:ph type="dt" sz="half" idx="10"/>
          </p:nvPr>
        </p:nvSpPr>
        <p:spPr/>
        <p:txBody>
          <a:bodyPr/>
          <a:lstStyle/>
          <a:p>
            <a:fld id="{12B3F0D4-9D98-4D8F-8F18-863F436D7120}" type="datetime1">
              <a:rPr lang="en-US" smtClean="0"/>
              <a:pPr/>
              <a:t>11/23/2022</a:t>
            </a:fld>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16076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50" y="211986"/>
            <a:ext cx="8911687" cy="1280890"/>
          </a:xfrm>
        </p:spPr>
        <p:txBody>
          <a:bodyPr>
            <a:normAutofit/>
          </a:bodyPr>
          <a:lstStyle/>
          <a:p>
            <a:r>
              <a:rPr lang="en-US" sz="5400" dirty="0"/>
              <a:t>Introduction</a:t>
            </a:r>
          </a:p>
        </p:txBody>
      </p:sp>
      <p:sp>
        <p:nvSpPr>
          <p:cNvPr id="3" name="Content Placeholder 2"/>
          <p:cNvSpPr>
            <a:spLocks noGrp="1"/>
          </p:cNvSpPr>
          <p:nvPr>
            <p:ph idx="1"/>
          </p:nvPr>
        </p:nvSpPr>
        <p:spPr>
          <a:xfrm>
            <a:off x="1514007" y="1573967"/>
            <a:ext cx="9638675" cy="4337255"/>
          </a:xfrm>
        </p:spPr>
        <p:txBody>
          <a:bodyPr>
            <a:normAutofit/>
          </a:bodyPr>
          <a:lstStyle/>
          <a:p>
            <a:r>
              <a:rPr lang="en-US" sz="2400" b="1" dirty="0"/>
              <a:t>Young people: </a:t>
            </a:r>
            <a:r>
              <a:rPr lang="en-US" sz="2400" dirty="0"/>
              <a:t>People aged 10–24 years (according to UNICEF,WHO, and UNFPA). </a:t>
            </a:r>
            <a:r>
              <a:rPr lang="en-US" sz="1200" dirty="0"/>
              <a:t>Information from the UN Department of Economic and Social </a:t>
            </a:r>
            <a:r>
              <a:rPr lang="en-US" sz="1200" dirty="0" err="1"/>
              <a:t>Aff</a:t>
            </a:r>
            <a:r>
              <a:rPr lang="en-US" sz="1200" dirty="0"/>
              <a:t> airs.</a:t>
            </a:r>
          </a:p>
          <a:p>
            <a:r>
              <a:rPr lang="en-US" sz="2400" b="1" dirty="0"/>
              <a:t> Alcohol use: </a:t>
            </a:r>
            <a:r>
              <a:rPr lang="en-US" sz="2400" dirty="0"/>
              <a:t>Refers to use of alcohol</a:t>
            </a:r>
          </a:p>
          <a:p>
            <a:r>
              <a:rPr lang="en-US" sz="2400" b="1" dirty="0"/>
              <a:t>Alcohol use</a:t>
            </a:r>
            <a:r>
              <a:rPr lang="en-US" sz="2400" dirty="0"/>
              <a:t> </a:t>
            </a:r>
            <a:r>
              <a:rPr lang="en-US" sz="2400" b="1" dirty="0"/>
              <a:t>problem</a:t>
            </a:r>
            <a:r>
              <a:rPr lang="en-US" sz="2400" dirty="0"/>
              <a:t>( Harmful use) occurs when using alcohol causes harm( Health, school/work or social relationships) to the user or to others.</a:t>
            </a:r>
          </a:p>
          <a:p>
            <a:r>
              <a:rPr lang="en-US" sz="2400" dirty="0"/>
              <a:t> </a:t>
            </a:r>
            <a:r>
              <a:rPr lang="en-US" sz="2400" b="1" dirty="0"/>
              <a:t>Alcohol abuse: </a:t>
            </a:r>
            <a:r>
              <a:rPr lang="en-US" sz="2400" dirty="0"/>
              <a:t>A pattern of repeated  alcohol use that often interferes with health, work or social relationships.</a:t>
            </a:r>
          </a:p>
          <a:p>
            <a:r>
              <a:rPr lang="en-US" sz="2400" b="1" dirty="0"/>
              <a:t>Alcohol use problems</a:t>
            </a:r>
            <a:r>
              <a:rPr lang="en-US" sz="2400" dirty="0"/>
              <a:t> can lead to addiction/Dependency.</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6822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68" y="0"/>
            <a:ext cx="8911687" cy="1280890"/>
          </a:xfrm>
        </p:spPr>
        <p:txBody>
          <a:bodyPr>
            <a:normAutofit/>
          </a:bodyPr>
          <a:lstStyle/>
          <a:p>
            <a:r>
              <a:rPr lang="en-US" sz="5400" dirty="0"/>
              <a:t>Introduction</a:t>
            </a:r>
          </a:p>
        </p:txBody>
      </p:sp>
      <p:sp>
        <p:nvSpPr>
          <p:cNvPr id="3" name="Content Placeholder 2"/>
          <p:cNvSpPr>
            <a:spLocks noGrp="1"/>
          </p:cNvSpPr>
          <p:nvPr>
            <p:ph idx="1"/>
          </p:nvPr>
        </p:nvSpPr>
        <p:spPr>
          <a:xfrm>
            <a:off x="940158" y="1365161"/>
            <a:ext cx="10564454" cy="4546061"/>
          </a:xfrm>
        </p:spPr>
        <p:txBody>
          <a:bodyPr>
            <a:noAutofit/>
          </a:bodyPr>
          <a:lstStyle/>
          <a:p>
            <a:r>
              <a:rPr lang="en-US" sz="2000" dirty="0"/>
              <a:t>Alcohol:</a:t>
            </a:r>
          </a:p>
          <a:p>
            <a:r>
              <a:rPr lang="en-US" sz="2000" dirty="0"/>
              <a:t>a small molecule  widely distributed throughout the body </a:t>
            </a:r>
          </a:p>
          <a:p>
            <a:r>
              <a:rPr lang="en-US" sz="2000" dirty="0"/>
              <a:t> affects most of the body’s organs and systems. </a:t>
            </a:r>
          </a:p>
          <a:p>
            <a:r>
              <a:rPr lang="en-US" sz="2000" i="1" dirty="0"/>
              <a:t>As</a:t>
            </a:r>
            <a:r>
              <a:rPr lang="en-US" sz="2000" dirty="0"/>
              <a:t> a psychoactive substance has harmful impact on mental health through: </a:t>
            </a:r>
          </a:p>
          <a:p>
            <a:pPr lvl="1"/>
            <a:r>
              <a:rPr lang="en-US" sz="2000" dirty="0"/>
              <a:t>intoxication, </a:t>
            </a:r>
          </a:p>
          <a:p>
            <a:pPr lvl="1"/>
            <a:r>
              <a:rPr lang="en-US" sz="2000" dirty="0"/>
              <a:t>physical ,</a:t>
            </a:r>
          </a:p>
          <a:p>
            <a:pPr lvl="1"/>
            <a:r>
              <a:rPr lang="en-US" sz="2000" dirty="0"/>
              <a:t> psychological dependence </a:t>
            </a:r>
          </a:p>
          <a:p>
            <a:pPr lvl="1"/>
            <a:r>
              <a:rPr lang="en-US" sz="2000" dirty="0"/>
              <a:t>withdrawal states, </a:t>
            </a:r>
          </a:p>
          <a:p>
            <a:pPr lvl="1"/>
            <a:r>
              <a:rPr lang="en-US" sz="2000" dirty="0"/>
              <a:t>detrimental effect on cognitive and affective functioning. </a:t>
            </a:r>
          </a:p>
          <a:p>
            <a:r>
              <a:rPr lang="en-US" sz="2000" dirty="0"/>
              <a:t>AUD are one of the most prevalent </a:t>
            </a:r>
            <a:r>
              <a:rPr lang="en-US" sz="2000" dirty="0" err="1"/>
              <a:t>comorbidities</a:t>
            </a:r>
            <a:r>
              <a:rPr lang="en-US" sz="2000" dirty="0"/>
              <a:t> in people with mental illness.</a:t>
            </a:r>
          </a:p>
          <a:p>
            <a:pPr>
              <a:buNone/>
            </a:pPr>
            <a:endParaRPr lang="en-US" sz="2000"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3654-03C1-43FB-AE0A-9A3B02319F07}" type="datetime1">
              <a:rPr lang="en-US" smtClean="0"/>
              <a:pPr/>
              <a:t>11/23/2022</a:t>
            </a:fld>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4" name="Diagram 3"/>
          <p:cNvGraphicFramePr/>
          <p:nvPr>
            <p:extLst>
              <p:ext uri="{D42A27DB-BD31-4B8C-83A1-F6EECF244321}">
                <p14:modId xmlns:p14="http://schemas.microsoft.com/office/powerpoint/2010/main" val="14628489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75997" y="5186594"/>
            <a:ext cx="779381" cy="307777"/>
          </a:xfrm>
          <a:prstGeom prst="rect">
            <a:avLst/>
          </a:prstGeom>
          <a:noFill/>
        </p:spPr>
        <p:txBody>
          <a:bodyPr wrap="none" rtlCol="0">
            <a:spAutoFit/>
          </a:bodyPr>
          <a:lstStyle/>
          <a:p>
            <a:r>
              <a:rPr lang="en-US" sz="1400" dirty="0"/>
              <a:t>No use</a:t>
            </a:r>
          </a:p>
        </p:txBody>
      </p:sp>
      <p:sp>
        <p:nvSpPr>
          <p:cNvPr id="8" name="TextBox 7"/>
          <p:cNvSpPr txBox="1"/>
          <p:nvPr/>
        </p:nvSpPr>
        <p:spPr>
          <a:xfrm>
            <a:off x="3782011" y="5160836"/>
            <a:ext cx="1259172" cy="307777"/>
          </a:xfrm>
          <a:prstGeom prst="rect">
            <a:avLst/>
          </a:prstGeom>
          <a:noFill/>
        </p:spPr>
        <p:txBody>
          <a:bodyPr wrap="square" rtlCol="0">
            <a:spAutoFit/>
          </a:bodyPr>
          <a:lstStyle/>
          <a:p>
            <a:r>
              <a:rPr lang="en-US" sz="1400" dirty="0"/>
              <a:t>Experiment</a:t>
            </a:r>
          </a:p>
        </p:txBody>
      </p:sp>
      <p:sp>
        <p:nvSpPr>
          <p:cNvPr id="9" name="TextBox 8"/>
          <p:cNvSpPr txBox="1"/>
          <p:nvPr/>
        </p:nvSpPr>
        <p:spPr>
          <a:xfrm>
            <a:off x="5554384" y="5096442"/>
            <a:ext cx="1094282" cy="523220"/>
          </a:xfrm>
          <a:prstGeom prst="rect">
            <a:avLst/>
          </a:prstGeom>
          <a:noFill/>
        </p:spPr>
        <p:txBody>
          <a:bodyPr wrap="square" rtlCol="0">
            <a:spAutoFit/>
          </a:bodyPr>
          <a:lstStyle/>
          <a:p>
            <a:r>
              <a:rPr lang="en-US" sz="1400" dirty="0"/>
              <a:t>Casual</a:t>
            </a:r>
          </a:p>
          <a:p>
            <a:r>
              <a:rPr lang="en-US" sz="1400" dirty="0"/>
              <a:t>/NP use</a:t>
            </a:r>
          </a:p>
        </p:txBody>
      </p:sp>
      <p:sp>
        <p:nvSpPr>
          <p:cNvPr id="10" name="TextBox 9"/>
          <p:cNvSpPr txBox="1"/>
          <p:nvPr/>
        </p:nvSpPr>
        <p:spPr>
          <a:xfrm>
            <a:off x="7079999" y="5099280"/>
            <a:ext cx="1116820" cy="523220"/>
          </a:xfrm>
          <a:prstGeom prst="rect">
            <a:avLst/>
          </a:prstGeom>
          <a:noFill/>
        </p:spPr>
        <p:txBody>
          <a:bodyPr wrap="square" rtlCol="0">
            <a:spAutoFit/>
          </a:bodyPr>
          <a:lstStyle/>
          <a:p>
            <a:r>
              <a:rPr lang="en-US" sz="1400" dirty="0" err="1"/>
              <a:t>Prob</a:t>
            </a:r>
            <a:r>
              <a:rPr lang="en-US" sz="1400" dirty="0"/>
              <a:t> use/Abuse</a:t>
            </a:r>
          </a:p>
        </p:txBody>
      </p:sp>
      <p:sp>
        <p:nvSpPr>
          <p:cNvPr id="12" name="TextBox 11"/>
          <p:cNvSpPr txBox="1"/>
          <p:nvPr/>
        </p:nvSpPr>
        <p:spPr>
          <a:xfrm>
            <a:off x="8512461" y="5047924"/>
            <a:ext cx="1449906" cy="523220"/>
          </a:xfrm>
          <a:prstGeom prst="rect">
            <a:avLst/>
          </a:prstGeom>
          <a:noFill/>
        </p:spPr>
        <p:txBody>
          <a:bodyPr wrap="square" rtlCol="0">
            <a:spAutoFit/>
          </a:bodyPr>
          <a:lstStyle/>
          <a:p>
            <a:r>
              <a:rPr lang="en-US" sz="1400" dirty="0"/>
              <a:t>Dependency/Addiction</a:t>
            </a:r>
          </a:p>
        </p:txBody>
      </p:sp>
      <p:sp>
        <p:nvSpPr>
          <p:cNvPr id="13" name="Title 1"/>
          <p:cNvSpPr txBox="1">
            <a:spLocks/>
          </p:cNvSpPr>
          <p:nvPr/>
        </p:nvSpPr>
        <p:spPr>
          <a:xfrm>
            <a:off x="1172115" y="0"/>
            <a:ext cx="9960625" cy="650054"/>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Alcohol use occurs along a continuum</a:t>
            </a:r>
          </a:p>
        </p:txBody>
      </p:sp>
    </p:spTree>
    <p:extLst>
      <p:ext uri="{BB962C8B-B14F-4D97-AF65-F5344CB8AC3E}">
        <p14:creationId xmlns:p14="http://schemas.microsoft.com/office/powerpoint/2010/main" val="196518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78" y="0"/>
            <a:ext cx="8911687" cy="1280890"/>
          </a:xfrm>
        </p:spPr>
        <p:txBody>
          <a:bodyPr>
            <a:normAutofit/>
          </a:bodyPr>
          <a:lstStyle/>
          <a:p>
            <a:r>
              <a:rPr lang="en-US" sz="5400" dirty="0"/>
              <a:t>Introduction</a:t>
            </a:r>
          </a:p>
        </p:txBody>
      </p:sp>
      <p:sp>
        <p:nvSpPr>
          <p:cNvPr id="3" name="Content Placeholder 2"/>
          <p:cNvSpPr>
            <a:spLocks noGrp="1"/>
          </p:cNvSpPr>
          <p:nvPr>
            <p:ph idx="1"/>
          </p:nvPr>
        </p:nvSpPr>
        <p:spPr>
          <a:xfrm>
            <a:off x="1223493" y="1622737"/>
            <a:ext cx="10625070" cy="4584879"/>
          </a:xfrm>
        </p:spPr>
        <p:txBody>
          <a:bodyPr>
            <a:noAutofit/>
          </a:bodyPr>
          <a:lstStyle/>
          <a:p>
            <a:r>
              <a:rPr lang="en-US" sz="2800" dirty="0"/>
              <a:t>Uganda has one of the highest annual consumption of alcohol in Africa.</a:t>
            </a:r>
          </a:p>
          <a:p>
            <a:r>
              <a:rPr lang="en-US" sz="2800" dirty="0"/>
              <a:t> In 2016, the per capita consumption of pure alcohol by people aged 15 years and above, was 26.0 liters(Ref). </a:t>
            </a:r>
          </a:p>
          <a:p>
            <a:r>
              <a:rPr lang="en-US" sz="2800" dirty="0"/>
              <a:t>Regular heavy use of alcohol has a spectrum of adverse outcomes including psychological, physical, social, and legal problems. </a:t>
            </a:r>
          </a:p>
          <a:p>
            <a:r>
              <a:rPr lang="en-US" sz="2800" dirty="0"/>
              <a:t>Among young people in Uganda, alcohol use is normative but often leads to the maladaptive patterns of use that characterize alcohol use disorder (AUD</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587" y="224865"/>
            <a:ext cx="8911687" cy="1280890"/>
          </a:xfrm>
        </p:spPr>
        <p:txBody>
          <a:bodyPr/>
          <a:lstStyle/>
          <a:p>
            <a:r>
              <a:rPr lang="en-US" dirty="0"/>
              <a:t>Dual Diagnosis</a:t>
            </a:r>
          </a:p>
        </p:txBody>
      </p:sp>
      <p:sp>
        <p:nvSpPr>
          <p:cNvPr id="3" name="Content Placeholder 2"/>
          <p:cNvSpPr>
            <a:spLocks noGrp="1"/>
          </p:cNvSpPr>
          <p:nvPr>
            <p:ph idx="1"/>
          </p:nvPr>
        </p:nvSpPr>
        <p:spPr>
          <a:xfrm>
            <a:off x="1326524" y="1352282"/>
            <a:ext cx="10178088" cy="4558940"/>
          </a:xfrm>
        </p:spPr>
        <p:txBody>
          <a:bodyPr>
            <a:normAutofit/>
          </a:bodyPr>
          <a:lstStyle/>
          <a:p>
            <a:r>
              <a:rPr lang="en-US" sz="2800" dirty="0"/>
              <a:t>Moreover, AUD among young people often co-occurs with mental disorders, a condition commonly referred to as Dual Diagnosis(DD). </a:t>
            </a:r>
          </a:p>
          <a:p>
            <a:r>
              <a:rPr lang="en-US" sz="2800" dirty="0"/>
              <a:t>DD are common and a serious public health concern.  </a:t>
            </a:r>
          </a:p>
          <a:p>
            <a:r>
              <a:rPr lang="en-US" sz="2800" dirty="0"/>
              <a:t>Among patients attending mental health services in low and middle-income countries (LMICs) such as Uganda, </a:t>
            </a:r>
          </a:p>
          <a:p>
            <a:r>
              <a:rPr lang="en-US" sz="2800" dirty="0"/>
              <a:t>AUD is a major co-occurrence that makes clinical care challenging</a:t>
            </a:r>
            <a:r>
              <a:rPr lang="en-US" dirty="0"/>
              <a:t>.</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Diagnosis</a:t>
            </a:r>
          </a:p>
        </p:txBody>
      </p:sp>
      <p:sp>
        <p:nvSpPr>
          <p:cNvPr id="3" name="Content Placeholder 2"/>
          <p:cNvSpPr>
            <a:spLocks noGrp="1"/>
          </p:cNvSpPr>
          <p:nvPr>
            <p:ph idx="1"/>
          </p:nvPr>
        </p:nvSpPr>
        <p:spPr>
          <a:xfrm>
            <a:off x="1790163" y="1554050"/>
            <a:ext cx="9672034" cy="4666445"/>
          </a:xfrm>
        </p:spPr>
        <p:txBody>
          <a:bodyPr>
            <a:normAutofit fontScale="92500" lnSpcReduction="20000"/>
          </a:bodyPr>
          <a:lstStyle/>
          <a:p>
            <a:r>
              <a:rPr lang="en-US" dirty="0"/>
              <a:t> </a:t>
            </a:r>
            <a:r>
              <a:rPr lang="en-US" sz="3000" dirty="0"/>
              <a:t>DD among young people is associated with</a:t>
            </a:r>
          </a:p>
          <a:p>
            <a:pPr lvl="1"/>
            <a:r>
              <a:rPr lang="en-US" sz="3000" dirty="0"/>
              <a:t> functional impairment in various life domains, </a:t>
            </a:r>
          </a:p>
          <a:p>
            <a:pPr lvl="1"/>
            <a:r>
              <a:rPr lang="en-US" sz="3000" dirty="0"/>
              <a:t>physical health problems, </a:t>
            </a:r>
          </a:p>
          <a:p>
            <a:pPr lvl="1"/>
            <a:r>
              <a:rPr lang="en-US" sz="3000" dirty="0"/>
              <a:t>relational conflicts, </a:t>
            </a:r>
          </a:p>
          <a:p>
            <a:pPr lvl="1"/>
            <a:r>
              <a:rPr lang="en-US" sz="3000" dirty="0"/>
              <a:t>educational/vocational underachievement, and </a:t>
            </a:r>
          </a:p>
          <a:p>
            <a:pPr lvl="1"/>
            <a:r>
              <a:rPr lang="en-US" sz="3000" dirty="0"/>
              <a:t>legal problems.</a:t>
            </a:r>
          </a:p>
          <a:p>
            <a:r>
              <a:rPr lang="en-US" sz="3000" dirty="0"/>
              <a:t>Several challenges exist in delivering effective treatment to such young people with co-occurring mental disorders and AUD, resulting in a tremendous economic burden on healthcare, educational, and justice systems. </a:t>
            </a:r>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Objectives</a:t>
            </a:r>
          </a:p>
        </p:txBody>
      </p:sp>
      <p:sp>
        <p:nvSpPr>
          <p:cNvPr id="3" name="Content Placeholder 2"/>
          <p:cNvSpPr>
            <a:spLocks noGrp="1"/>
          </p:cNvSpPr>
          <p:nvPr>
            <p:ph idx="1"/>
          </p:nvPr>
        </p:nvSpPr>
        <p:spPr>
          <a:xfrm>
            <a:off x="1777285" y="1841679"/>
            <a:ext cx="9727327" cy="4069543"/>
          </a:xfrm>
        </p:spPr>
        <p:txBody>
          <a:bodyPr>
            <a:noAutofit/>
          </a:bodyPr>
          <a:lstStyle/>
          <a:p>
            <a:r>
              <a:rPr lang="en-US" sz="2800" dirty="0"/>
              <a:t>From literature review and experiences of the authors of this paper, the objectives of this paper are</a:t>
            </a:r>
          </a:p>
          <a:p>
            <a:r>
              <a:rPr lang="en-US" sz="2800" dirty="0"/>
              <a:t> to describe:</a:t>
            </a:r>
          </a:p>
          <a:p>
            <a:r>
              <a:rPr lang="en-US" sz="2800" dirty="0"/>
              <a:t> Risk Factors for Dual Diagnosis in young people </a:t>
            </a:r>
          </a:p>
          <a:p>
            <a:r>
              <a:rPr lang="en-US" sz="2800" dirty="0"/>
              <a:t> Diagnostic Challenges</a:t>
            </a:r>
          </a:p>
          <a:p>
            <a:r>
              <a:rPr lang="en-US" sz="2800" dirty="0"/>
              <a:t>Management models</a:t>
            </a:r>
          </a:p>
          <a:p>
            <a:r>
              <a:rPr lang="en-US" sz="2800" dirty="0"/>
              <a:t> Discuss Clinical, Research and Policy implications  of Dual Diagnosis in young people</a:t>
            </a:r>
          </a:p>
          <a:p>
            <a:endParaRPr lang="en-US" sz="2800" dirty="0"/>
          </a:p>
        </p:txBody>
      </p:sp>
      <p:sp>
        <p:nvSpPr>
          <p:cNvPr id="4" name="Date Placeholder 3"/>
          <p:cNvSpPr>
            <a:spLocks noGrp="1"/>
          </p:cNvSpPr>
          <p:nvPr>
            <p:ph type="dt" sz="half" idx="10"/>
          </p:nvPr>
        </p:nvSpPr>
        <p:spPr/>
        <p:txBody>
          <a:bodyPr/>
          <a:lstStyle/>
          <a:p>
            <a:fld id="{9D2BE040-D85B-4167-91FE-360376245F1A}" type="datetime1">
              <a:rPr lang="en-US" smtClean="0"/>
              <a:pPr/>
              <a:t>11/23/2022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2496</TotalTime>
  <Words>2756</Words>
  <Application>Microsoft Office PowerPoint</Application>
  <PresentationFormat>Widescreen</PresentationFormat>
  <Paragraphs>307</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Wingdings</vt:lpstr>
      <vt:lpstr>Wingdings 3</vt:lpstr>
      <vt:lpstr>Wisp</vt:lpstr>
      <vt:lpstr>Burden and management of  AUD and co occurring mental disorder </vt:lpstr>
      <vt:lpstr>Outline of presentation</vt:lpstr>
      <vt:lpstr>Introduction</vt:lpstr>
      <vt:lpstr>Introduction</vt:lpstr>
      <vt:lpstr>PowerPoint Presentation</vt:lpstr>
      <vt:lpstr>Introduction</vt:lpstr>
      <vt:lpstr>Dual Diagnosis</vt:lpstr>
      <vt:lpstr>Dual Diagnosis</vt:lpstr>
      <vt:lpstr>Objectives</vt:lpstr>
      <vt:lpstr>Risk Factors for DD</vt:lpstr>
      <vt:lpstr>Risk Factors- hypothesis the explain developmental pathway</vt:lpstr>
      <vt:lpstr>PowerPoint Presentation</vt:lpstr>
      <vt:lpstr>PowerPoint Presentation</vt:lpstr>
      <vt:lpstr>Alcohol and Drug Unit-Butabika Hospital </vt:lpstr>
      <vt:lpstr>PowerPoint Presentation</vt:lpstr>
      <vt:lpstr>Diagnostic Challenges</vt:lpstr>
      <vt:lpstr>Diagnostic challenges</vt:lpstr>
      <vt:lpstr>PowerPoint Presentation</vt:lpstr>
      <vt:lpstr>PowerPoint Presentation</vt:lpstr>
      <vt:lpstr>Management Models</vt:lpstr>
      <vt:lpstr>Clinical Implications</vt:lpstr>
      <vt:lpstr>Research implications</vt:lpstr>
      <vt:lpstr>Policy implications</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Mental Health</dc:title>
  <dc:creator>User</dc:creator>
  <cp:lastModifiedBy>prudence Aturinde</cp:lastModifiedBy>
  <cp:revision>94</cp:revision>
  <dcterms:created xsi:type="dcterms:W3CDTF">2019-01-16T13:11:35Z</dcterms:created>
  <dcterms:modified xsi:type="dcterms:W3CDTF">2022-11-23T06:44:27Z</dcterms:modified>
</cp:coreProperties>
</file>